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9" r:id="rId3"/>
    <p:sldId id="260" r:id="rId4"/>
    <p:sldId id="262" r:id="rId5"/>
    <p:sldId id="263" r:id="rId6"/>
    <p:sldId id="264" r:id="rId7"/>
    <p:sldId id="265" r:id="rId8"/>
    <p:sldId id="266" r:id="rId9"/>
    <p:sldId id="276" r:id="rId10"/>
    <p:sldId id="267" r:id="rId11"/>
    <p:sldId id="277" r:id="rId12"/>
    <p:sldId id="278" r:id="rId13"/>
    <p:sldId id="268" r:id="rId14"/>
    <p:sldId id="269" r:id="rId15"/>
    <p:sldId id="273" r:id="rId16"/>
    <p:sldId id="270" r:id="rId17"/>
    <p:sldId id="272" r:id="rId18"/>
    <p:sldId id="279" r:id="rId19"/>
    <p:sldId id="280" r:id="rId20"/>
    <p:sldId id="275" r:id="rId21"/>
    <p:sldId id="281" r:id="rId22"/>
    <p:sldId id="274" r:id="rId23"/>
    <p:sldId id="282" r:id="rId24"/>
    <p:sldId id="283" r:id="rId25"/>
    <p:sldId id="284" r:id="rId26"/>
    <p:sldId id="285" r:id="rId27"/>
    <p:sldId id="286" r:id="rId28"/>
    <p:sldId id="28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840"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âm Thanh" userId="cb185a0443083f9a" providerId="LiveId" clId="{2401DC80-FEEB-4B2A-A3B0-C3416998C129}"/>
    <pc:docChg chg="modSld">
      <pc:chgData name="Tâm Thanh" userId="cb185a0443083f9a" providerId="LiveId" clId="{2401DC80-FEEB-4B2A-A3B0-C3416998C129}" dt="2026-10-14T08:02:08.889" v="0" actId="1076"/>
      <pc:docMkLst>
        <pc:docMk/>
      </pc:docMkLst>
      <pc:sldChg chg="modSp mod">
        <pc:chgData name="Tâm Thanh" userId="cb185a0443083f9a" providerId="LiveId" clId="{2401DC80-FEEB-4B2A-A3B0-C3416998C129}" dt="2026-10-14T08:02:08.889" v="0" actId="1076"/>
        <pc:sldMkLst>
          <pc:docMk/>
          <pc:sldMk cId="2153732039" sldId="267"/>
        </pc:sldMkLst>
        <pc:spChg chg="mod">
          <ac:chgData name="Tâm Thanh" userId="cb185a0443083f9a" providerId="LiveId" clId="{2401DC80-FEEB-4B2A-A3B0-C3416998C129}" dt="2026-10-14T08:02:08.889" v="0" actId="1076"/>
          <ac:spMkLst>
            <pc:docMk/>
            <pc:sldMk cId="2153732039" sldId="267"/>
            <ac:spMk id="33" creationId="{4123CB44-A007-7489-AA0E-44DBE2793EB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C18EEB-39CF-4EF0-BF12-252950D2973C}" type="datetimeFigureOut">
              <a:rPr lang="en-SG" smtClean="0"/>
              <a:t>14/10/2026</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A9AD81-1A6F-4FD2-AC9A-C6115807760F}" type="slidenum">
              <a:rPr lang="en-SG" smtClean="0"/>
              <a:t>‹#›</a:t>
            </a:fld>
            <a:endParaRPr lang="en-SG"/>
          </a:p>
        </p:txBody>
      </p:sp>
    </p:spTree>
    <p:extLst>
      <p:ext uri="{BB962C8B-B14F-4D97-AF65-F5344CB8AC3E}">
        <p14:creationId xmlns:p14="http://schemas.microsoft.com/office/powerpoint/2010/main" val="1369935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6256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6071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5962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1348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2565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9682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9319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17496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86963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425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897AA-87F8-A459-65E6-7F95973F00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152F9D-C10C-4532-7161-842BA22D12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F0565A-09E5-E6C4-D159-F11B69453210}"/>
              </a:ext>
            </a:extLst>
          </p:cNvPr>
          <p:cNvSpPr>
            <a:spLocks noGrp="1"/>
          </p:cNvSpPr>
          <p:nvPr>
            <p:ph type="body" idx="1"/>
          </p:nvPr>
        </p:nvSpPr>
        <p:spPr/>
        <p:txBody>
          <a:bodyPr/>
          <a:lstStyle/>
          <a:p>
            <a:endParaRPr lang="id-ID" dirty="0"/>
          </a:p>
        </p:txBody>
      </p:sp>
      <p:sp>
        <p:nvSpPr>
          <p:cNvPr id="4" name="Slide Number Placeholder 3">
            <a:extLst>
              <a:ext uri="{FF2B5EF4-FFF2-40B4-BE49-F238E27FC236}">
                <a16:creationId xmlns:a16="http://schemas.microsoft.com/office/drawing/2014/main" id="{9791ABAC-C526-80B4-122C-A8C30B0D35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8118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29430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8565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897AA-87F8-A459-65E6-7F95973F00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152F9D-C10C-4532-7161-842BA22D12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F0565A-09E5-E6C4-D159-F11B69453210}"/>
              </a:ext>
            </a:extLst>
          </p:cNvPr>
          <p:cNvSpPr>
            <a:spLocks noGrp="1"/>
          </p:cNvSpPr>
          <p:nvPr>
            <p:ph type="body" idx="1"/>
          </p:nvPr>
        </p:nvSpPr>
        <p:spPr/>
        <p:txBody>
          <a:bodyPr/>
          <a:lstStyle/>
          <a:p>
            <a:endParaRPr lang="id-ID" dirty="0"/>
          </a:p>
        </p:txBody>
      </p:sp>
      <p:sp>
        <p:nvSpPr>
          <p:cNvPr id="4" name="Slide Number Placeholder 3">
            <a:extLst>
              <a:ext uri="{FF2B5EF4-FFF2-40B4-BE49-F238E27FC236}">
                <a16:creationId xmlns:a16="http://schemas.microsoft.com/office/drawing/2014/main" id="{9791ABAC-C526-80B4-122C-A8C30B0D35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1674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4268F-4C36-515F-43F2-DE1BDA288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085C52-8DE6-E85B-C00E-F1CE5444D3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76DE79-D47C-9B61-37A6-AA8BD38FAE8F}"/>
              </a:ext>
            </a:extLst>
          </p:cNvPr>
          <p:cNvSpPr>
            <a:spLocks noGrp="1"/>
          </p:cNvSpPr>
          <p:nvPr>
            <p:ph type="body" idx="1"/>
          </p:nvPr>
        </p:nvSpPr>
        <p:spPr/>
        <p:txBody>
          <a:bodyPr/>
          <a:lstStyle/>
          <a:p>
            <a:endParaRPr lang="id-ID" dirty="0"/>
          </a:p>
        </p:txBody>
      </p:sp>
      <p:sp>
        <p:nvSpPr>
          <p:cNvPr id="4" name="Slide Number Placeholder 3">
            <a:extLst>
              <a:ext uri="{FF2B5EF4-FFF2-40B4-BE49-F238E27FC236}">
                <a16:creationId xmlns:a16="http://schemas.microsoft.com/office/drawing/2014/main" id="{29571372-87B5-4E22-CB02-2671D9886EA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EB7AD5-E63A-4716-A85D-B4D73D22C275}" type="slidenum">
              <a:rPr kumimoji="0" lang="id-ID"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d-ID"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223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00540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77086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9435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5771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6627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21374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72451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75648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60857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0242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5803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6066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10/14/2026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868758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4.png"/><Relationship Id="rId10" Type="http://schemas.openxmlformats.org/officeDocument/2006/relationships/image" Target="../media/image8.jpeg"/><Relationship Id="rId4" Type="http://schemas.openxmlformats.org/officeDocument/2006/relationships/image" Target="../media/image3.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g"/></Relationships>
</file>

<file path=ppt/slides/_rels/slide7.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2.jpeg"/><Relationship Id="rId7"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jpg"/><Relationship Id="rId11" Type="http://schemas.openxmlformats.org/officeDocument/2006/relationships/image" Target="../media/image20.jpg"/><Relationship Id="rId5" Type="http://schemas.openxmlformats.org/officeDocument/2006/relationships/image" Target="../media/image11.jpg"/><Relationship Id="rId10" Type="http://schemas.openxmlformats.org/officeDocument/2006/relationships/image" Target="../media/image18.jpg"/><Relationship Id="rId4" Type="http://schemas.openxmlformats.org/officeDocument/2006/relationships/image" Target="../media/image10.jpg"/><Relationship Id="rId9" Type="http://schemas.openxmlformats.org/officeDocument/2006/relationships/image" Target="../media/image9.jpg"/></Relationships>
</file>

<file path=ppt/slides/_rels/slide8.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2.jpeg"/><Relationship Id="rId7"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jpg"/><Relationship Id="rId11" Type="http://schemas.openxmlformats.org/officeDocument/2006/relationships/image" Target="../media/image20.jpg"/><Relationship Id="rId5" Type="http://schemas.openxmlformats.org/officeDocument/2006/relationships/image" Target="../media/image11.jpg"/><Relationship Id="rId10" Type="http://schemas.openxmlformats.org/officeDocument/2006/relationships/image" Target="../media/image18.jpg"/><Relationship Id="rId4" Type="http://schemas.openxmlformats.org/officeDocument/2006/relationships/image" Target="../media/image10.jpg"/><Relationship Id="rId9" Type="http://schemas.openxmlformats.org/officeDocument/2006/relationships/image" Target="../media/image9.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27.jpg"/><Relationship Id="rId13" Type="http://schemas.openxmlformats.org/officeDocument/2006/relationships/image" Target="../media/image32.jpg"/><Relationship Id="rId18" Type="http://schemas.openxmlformats.org/officeDocument/2006/relationships/image" Target="../media/image37.jpg"/><Relationship Id="rId3" Type="http://schemas.openxmlformats.org/officeDocument/2006/relationships/image" Target="../media/image2.jpeg"/><Relationship Id="rId7" Type="http://schemas.openxmlformats.org/officeDocument/2006/relationships/image" Target="../media/image26.jpg"/><Relationship Id="rId12" Type="http://schemas.openxmlformats.org/officeDocument/2006/relationships/image" Target="../media/image31.jpg"/><Relationship Id="rId17" Type="http://schemas.openxmlformats.org/officeDocument/2006/relationships/image" Target="../media/image36.jpg"/><Relationship Id="rId2" Type="http://schemas.openxmlformats.org/officeDocument/2006/relationships/notesSlide" Target="../notesSlides/notesSlide13.xml"/><Relationship Id="rId16" Type="http://schemas.openxmlformats.org/officeDocument/2006/relationships/image" Target="../media/image35.jpg"/><Relationship Id="rId1" Type="http://schemas.openxmlformats.org/officeDocument/2006/relationships/slideLayout" Target="../slideLayouts/slideLayout7.xml"/><Relationship Id="rId6" Type="http://schemas.openxmlformats.org/officeDocument/2006/relationships/image" Target="../media/image25.jpg"/><Relationship Id="rId11" Type="http://schemas.openxmlformats.org/officeDocument/2006/relationships/image" Target="../media/image30.jpg"/><Relationship Id="rId5" Type="http://schemas.microsoft.com/office/2007/relationships/hdphoto" Target="../media/hdphoto1.wdp"/><Relationship Id="rId15" Type="http://schemas.openxmlformats.org/officeDocument/2006/relationships/image" Target="../media/image34.jpg"/><Relationship Id="rId10" Type="http://schemas.openxmlformats.org/officeDocument/2006/relationships/image" Target="../media/image29.jpg"/><Relationship Id="rId4" Type="http://schemas.openxmlformats.org/officeDocument/2006/relationships/image" Target="../media/image4.png"/><Relationship Id="rId9" Type="http://schemas.openxmlformats.org/officeDocument/2006/relationships/image" Target="../media/image28.jpg"/><Relationship Id="rId14" Type="http://schemas.openxmlformats.org/officeDocument/2006/relationships/image" Target="../media/image33.jpg"/></Relationships>
</file>

<file path=ppt/slides/_rels/slide15.xml.rels><?xml version="1.0" encoding="UTF-8" standalone="yes"?>
<Relationships xmlns="http://schemas.openxmlformats.org/package/2006/relationships"><Relationship Id="rId8" Type="http://schemas.openxmlformats.org/officeDocument/2006/relationships/image" Target="../media/image27.jpg"/><Relationship Id="rId13" Type="http://schemas.openxmlformats.org/officeDocument/2006/relationships/image" Target="../media/image32.jpg"/><Relationship Id="rId18" Type="http://schemas.openxmlformats.org/officeDocument/2006/relationships/image" Target="../media/image37.jpg"/><Relationship Id="rId3" Type="http://schemas.openxmlformats.org/officeDocument/2006/relationships/image" Target="../media/image2.jpeg"/><Relationship Id="rId7" Type="http://schemas.openxmlformats.org/officeDocument/2006/relationships/image" Target="../media/image26.jpg"/><Relationship Id="rId12" Type="http://schemas.openxmlformats.org/officeDocument/2006/relationships/image" Target="../media/image31.jpg"/><Relationship Id="rId17" Type="http://schemas.openxmlformats.org/officeDocument/2006/relationships/image" Target="../media/image36.jpg"/><Relationship Id="rId2" Type="http://schemas.openxmlformats.org/officeDocument/2006/relationships/notesSlide" Target="../notesSlides/notesSlide14.xml"/><Relationship Id="rId16" Type="http://schemas.openxmlformats.org/officeDocument/2006/relationships/image" Target="../media/image35.jpg"/><Relationship Id="rId1" Type="http://schemas.openxmlformats.org/officeDocument/2006/relationships/slideLayout" Target="../slideLayouts/slideLayout7.xml"/><Relationship Id="rId6" Type="http://schemas.openxmlformats.org/officeDocument/2006/relationships/image" Target="../media/image25.jpg"/><Relationship Id="rId11" Type="http://schemas.openxmlformats.org/officeDocument/2006/relationships/image" Target="../media/image30.jpg"/><Relationship Id="rId5" Type="http://schemas.microsoft.com/office/2007/relationships/hdphoto" Target="../media/hdphoto1.wdp"/><Relationship Id="rId15" Type="http://schemas.openxmlformats.org/officeDocument/2006/relationships/image" Target="../media/image34.jpg"/><Relationship Id="rId10" Type="http://schemas.openxmlformats.org/officeDocument/2006/relationships/image" Target="../media/image29.jpg"/><Relationship Id="rId4" Type="http://schemas.openxmlformats.org/officeDocument/2006/relationships/image" Target="../media/image4.png"/><Relationship Id="rId9" Type="http://schemas.openxmlformats.org/officeDocument/2006/relationships/image" Target="../media/image28.jpg"/><Relationship Id="rId14" Type="http://schemas.openxmlformats.org/officeDocument/2006/relationships/image" Target="../media/image33.jpg"/></Relationships>
</file>

<file path=ppt/slides/_rels/slide16.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2.jpeg"/><Relationship Id="rId7" Type="http://schemas.openxmlformats.org/officeDocument/2006/relationships/image" Target="../media/image39.jp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43.jpg"/><Relationship Id="rId5" Type="http://schemas.microsoft.com/office/2007/relationships/hdphoto" Target="../media/hdphoto1.wdp"/><Relationship Id="rId10" Type="http://schemas.openxmlformats.org/officeDocument/2006/relationships/image" Target="../media/image42.jpg"/><Relationship Id="rId4" Type="http://schemas.openxmlformats.org/officeDocument/2006/relationships/image" Target="../media/image4.png"/><Relationship Id="rId9" Type="http://schemas.openxmlformats.org/officeDocument/2006/relationships/image" Target="../media/image41.jpg"/></Relationships>
</file>

<file path=ppt/slides/_rels/slide17.xml.rels><?xml version="1.0" encoding="UTF-8" standalone="yes"?>
<Relationships xmlns="http://schemas.openxmlformats.org/package/2006/relationships"><Relationship Id="rId8" Type="http://schemas.openxmlformats.org/officeDocument/2006/relationships/image" Target="../media/image46.jpg"/><Relationship Id="rId13" Type="http://schemas.openxmlformats.org/officeDocument/2006/relationships/image" Target="../media/image51.jpg"/><Relationship Id="rId3" Type="http://schemas.openxmlformats.org/officeDocument/2006/relationships/image" Target="../media/image2.jpeg"/><Relationship Id="rId7" Type="http://schemas.openxmlformats.org/officeDocument/2006/relationships/image" Target="../media/image45.jpg"/><Relationship Id="rId12" Type="http://schemas.openxmlformats.org/officeDocument/2006/relationships/image" Target="../media/image50.jpg"/><Relationship Id="rId2" Type="http://schemas.openxmlformats.org/officeDocument/2006/relationships/notesSlide" Target="../notesSlides/notesSlide16.xml"/><Relationship Id="rId16" Type="http://schemas.microsoft.com/office/2007/relationships/hdphoto" Target="../media/hdphoto2.wdp"/><Relationship Id="rId1" Type="http://schemas.openxmlformats.org/officeDocument/2006/relationships/slideLayout" Target="../slideLayouts/slideLayout7.xml"/><Relationship Id="rId6" Type="http://schemas.openxmlformats.org/officeDocument/2006/relationships/image" Target="../media/image44.jpg"/><Relationship Id="rId11" Type="http://schemas.openxmlformats.org/officeDocument/2006/relationships/image" Target="../media/image49.jpg"/><Relationship Id="rId5" Type="http://schemas.microsoft.com/office/2007/relationships/hdphoto" Target="../media/hdphoto1.wdp"/><Relationship Id="rId15" Type="http://schemas.openxmlformats.org/officeDocument/2006/relationships/image" Target="../media/image53.png"/><Relationship Id="rId10" Type="http://schemas.openxmlformats.org/officeDocument/2006/relationships/image" Target="../media/image48.jpg"/><Relationship Id="rId4" Type="http://schemas.openxmlformats.org/officeDocument/2006/relationships/image" Target="../media/image4.png"/><Relationship Id="rId9" Type="http://schemas.openxmlformats.org/officeDocument/2006/relationships/image" Target="../media/image47.jpg"/><Relationship Id="rId14" Type="http://schemas.openxmlformats.org/officeDocument/2006/relationships/image" Target="../media/image52.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9.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a:ln cap="sq">
            <a:noFill/>
            <a:prstDash val="solid"/>
            <a:miter/>
          </a:ln>
        </p:spPr>
        <p:txBody>
          <a:bodyPr/>
          <a:lstStyle/>
          <a:p>
            <a:endParaRPr lang="en-US"/>
          </a:p>
        </p:txBody>
      </p:sp>
      <p:grpSp>
        <p:nvGrpSpPr>
          <p:cNvPr id="3" name="Group 3"/>
          <p:cNvGrpSpPr/>
          <p:nvPr/>
        </p:nvGrpSpPr>
        <p:grpSpPr>
          <a:xfrm>
            <a:off x="0" y="0"/>
            <a:ext cx="12192000" cy="6858000"/>
            <a:chOff x="0" y="0"/>
            <a:chExt cx="24384000" cy="13716000"/>
          </a:xfrm>
        </p:grpSpPr>
        <p:sp>
          <p:nvSpPr>
            <p:cNvPr id="4" name="Freeform 4"/>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gradFill rotWithShape="1">
              <a:gsLst>
                <a:gs pos="0">
                  <a:srgbClr val="08271F">
                    <a:alpha val="62000"/>
                  </a:srgbClr>
                </a:gs>
                <a:gs pos="100000">
                  <a:srgbClr val="08271F">
                    <a:alpha val="4960"/>
                  </a:srgbClr>
                </a:gs>
              </a:gsLst>
              <a:lin ang="16200000"/>
            </a:gradFill>
            <a:ln cap="sq">
              <a:noFill/>
              <a:prstDash val="solid"/>
              <a:miter/>
            </a:ln>
          </p:spPr>
          <p:txBody>
            <a:bodyPr/>
            <a:lstStyle/>
            <a:p>
              <a:endParaRPr lang="en-US"/>
            </a:p>
          </p:txBody>
        </p:sp>
        <p:sp>
          <p:nvSpPr>
            <p:cNvPr id="5" name="TextBox 5"/>
            <p:cNvSpPr txBox="1"/>
            <p:nvPr/>
          </p:nvSpPr>
          <p:spPr>
            <a:xfrm>
              <a:off x="0" y="-38100"/>
              <a:ext cx="24384000" cy="13754100"/>
            </a:xfrm>
            <a:prstGeom prst="rect">
              <a:avLst/>
            </a:prstGeom>
          </p:spPr>
          <p:txBody>
            <a:bodyPr lIns="33867" tIns="33867" rIns="33867" bIns="33867" rtlCol="0" anchor="ctr"/>
            <a:lstStyle/>
            <a:p>
              <a:pPr>
                <a:lnSpc>
                  <a:spcPts val="1119"/>
                </a:lnSpc>
              </a:pPr>
              <a:endParaRPr sz="1200"/>
            </a:p>
          </p:txBody>
        </p:sp>
      </p:grpSp>
      <p:grpSp>
        <p:nvGrpSpPr>
          <p:cNvPr id="6" name="Group 6"/>
          <p:cNvGrpSpPr/>
          <p:nvPr/>
        </p:nvGrpSpPr>
        <p:grpSpPr>
          <a:xfrm>
            <a:off x="698500" y="711200"/>
            <a:ext cx="952500" cy="63500"/>
            <a:chOff x="0" y="0"/>
            <a:chExt cx="1905000" cy="127000"/>
          </a:xfrm>
        </p:grpSpPr>
        <p:sp>
          <p:nvSpPr>
            <p:cNvPr id="7" name="Freeform 7"/>
            <p:cNvSpPr/>
            <p:nvPr/>
          </p:nvSpPr>
          <p:spPr>
            <a:xfrm>
              <a:off x="0" y="0"/>
              <a:ext cx="1905000" cy="127000"/>
            </a:xfrm>
            <a:custGeom>
              <a:avLst/>
              <a:gdLst/>
              <a:ahLst/>
              <a:cxnLst/>
              <a:rect l="l" t="t" r="r" b="b"/>
              <a:pathLst>
                <a:path w="1905000" h="127000">
                  <a:moveTo>
                    <a:pt x="0" y="0"/>
                  </a:moveTo>
                  <a:lnTo>
                    <a:pt x="1905000" y="0"/>
                  </a:lnTo>
                  <a:lnTo>
                    <a:pt x="1905000" y="127000"/>
                  </a:lnTo>
                  <a:lnTo>
                    <a:pt x="0" y="127000"/>
                  </a:lnTo>
                  <a:close/>
                </a:path>
              </a:pathLst>
            </a:custGeom>
            <a:solidFill>
              <a:srgbClr val="B9E769"/>
            </a:solidFill>
            <a:ln cap="sq">
              <a:noFill/>
              <a:prstDash val="solid"/>
              <a:miter/>
            </a:ln>
          </p:spPr>
          <p:txBody>
            <a:bodyPr/>
            <a:lstStyle/>
            <a:p>
              <a:endParaRPr lang="en-US"/>
            </a:p>
          </p:txBody>
        </p:sp>
        <p:sp>
          <p:nvSpPr>
            <p:cNvPr id="8" name="TextBox 8"/>
            <p:cNvSpPr txBox="1"/>
            <p:nvPr/>
          </p:nvSpPr>
          <p:spPr>
            <a:xfrm>
              <a:off x="0" y="-38100"/>
              <a:ext cx="1905000" cy="165100"/>
            </a:xfrm>
            <a:prstGeom prst="rect">
              <a:avLst/>
            </a:prstGeom>
          </p:spPr>
          <p:txBody>
            <a:bodyPr lIns="33867" tIns="33867" rIns="33867" bIns="33867" rtlCol="0" anchor="ctr"/>
            <a:lstStyle/>
            <a:p>
              <a:pPr>
                <a:lnSpc>
                  <a:spcPts val="1119"/>
                </a:lnSpc>
              </a:pPr>
              <a:endParaRPr sz="1200"/>
            </a:p>
          </p:txBody>
        </p:sp>
      </p:grpSp>
      <p:sp>
        <p:nvSpPr>
          <p:cNvPr id="9" name="TextBox 9"/>
          <p:cNvSpPr txBox="1"/>
          <p:nvPr/>
        </p:nvSpPr>
        <p:spPr>
          <a:xfrm>
            <a:off x="698500" y="1028700"/>
            <a:ext cx="7493000" cy="1410643"/>
          </a:xfrm>
          <a:prstGeom prst="rect">
            <a:avLst/>
          </a:prstGeom>
        </p:spPr>
        <p:txBody>
          <a:bodyPr lIns="0" tIns="0" rIns="0" bIns="0" rtlCol="0" anchor="t">
            <a:spAutoFit/>
          </a:bodyPr>
          <a:lstStyle/>
          <a:p>
            <a:pPr>
              <a:lnSpc>
                <a:spcPts val="5460"/>
              </a:lnSpc>
            </a:pPr>
            <a:r>
              <a:rPr lang="en-US" sz="5200" b="1">
                <a:solidFill>
                  <a:srgbClr val="FFFFFF"/>
                </a:solidFill>
                <a:latin typeface="Be Vietnam Ultra-Bold"/>
                <a:ea typeface="Be Vietnam Ultra-Bold"/>
                <a:cs typeface="Be Vietnam Ultra-Bold"/>
                <a:sym typeface="Be Vietnam Ultra-Bold"/>
              </a:rPr>
              <a:t>Chuyển Đổi Số</a:t>
            </a:r>
          </a:p>
          <a:p>
            <a:pPr>
              <a:lnSpc>
                <a:spcPts val="5460"/>
              </a:lnSpc>
            </a:pPr>
            <a:r>
              <a:rPr lang="en-US" sz="5200" b="1">
                <a:solidFill>
                  <a:srgbClr val="FFFFFF"/>
                </a:solidFill>
                <a:latin typeface="Be Vietnam Ultra-Bold"/>
                <a:ea typeface="Be Vietnam Ultra-Bold"/>
                <a:cs typeface="Be Vietnam Ultra-Bold"/>
                <a:sym typeface="Be Vietnam Ultra-Bold"/>
              </a:rPr>
              <a:t>Trong Nông Nghiệp</a:t>
            </a:r>
          </a:p>
        </p:txBody>
      </p:sp>
      <p:sp>
        <p:nvSpPr>
          <p:cNvPr id="10" name="TextBox 10"/>
          <p:cNvSpPr txBox="1"/>
          <p:nvPr/>
        </p:nvSpPr>
        <p:spPr>
          <a:xfrm>
            <a:off x="736600" y="2673350"/>
            <a:ext cx="5842000" cy="565796"/>
          </a:xfrm>
          <a:prstGeom prst="rect">
            <a:avLst/>
          </a:prstGeom>
        </p:spPr>
        <p:txBody>
          <a:bodyPr lIns="0" tIns="0" rIns="0" bIns="0" rtlCol="0" anchor="t">
            <a:spAutoFit/>
          </a:bodyPr>
          <a:lstStyle/>
          <a:p>
            <a:pPr>
              <a:lnSpc>
                <a:spcPts val="2295"/>
              </a:lnSpc>
            </a:pPr>
            <a:r>
              <a:rPr lang="en-US" sz="1700">
                <a:solidFill>
                  <a:srgbClr val="FFFFFF"/>
                </a:solidFill>
                <a:latin typeface="Aptos"/>
                <a:ea typeface="Aptos"/>
                <a:cs typeface="Aptos"/>
                <a:sym typeface="Aptos"/>
              </a:rPr>
              <a:t>Nâng cao hiệu quả · Minh bạch nguồn gốc · Mở rộng thị trường</a:t>
            </a:r>
          </a:p>
        </p:txBody>
      </p:sp>
      <p:sp>
        <p:nvSpPr>
          <p:cNvPr id="11" name="TextBox 11"/>
          <p:cNvSpPr txBox="1"/>
          <p:nvPr/>
        </p:nvSpPr>
        <p:spPr>
          <a:xfrm>
            <a:off x="736600" y="5238750"/>
            <a:ext cx="5397500" cy="205184"/>
          </a:xfrm>
          <a:prstGeom prst="rect">
            <a:avLst/>
          </a:prstGeom>
        </p:spPr>
        <p:txBody>
          <a:bodyPr lIns="0" tIns="0" rIns="0" bIns="0" rtlCol="0" anchor="t">
            <a:spAutoFit/>
          </a:bodyPr>
          <a:lstStyle/>
          <a:p>
            <a:pPr>
              <a:lnSpc>
                <a:spcPts val="1620"/>
              </a:lnSpc>
            </a:pPr>
            <a:r>
              <a:rPr lang="en-US" sz="1350" b="1" spc="54">
                <a:solidFill>
                  <a:srgbClr val="B9E769"/>
                </a:solidFill>
                <a:latin typeface="Aptos Bold"/>
                <a:ea typeface="Aptos Bold"/>
                <a:cs typeface="Aptos Bold"/>
                <a:sym typeface="Aptos Bold"/>
              </a:rPr>
              <a:t>HỘI NÔNG DÂN PHƯỜNG BÌNH PHƯỚC</a:t>
            </a:r>
          </a:p>
        </p:txBody>
      </p:sp>
      <p:sp>
        <p:nvSpPr>
          <p:cNvPr id="12" name="TextBox 12"/>
          <p:cNvSpPr txBox="1"/>
          <p:nvPr/>
        </p:nvSpPr>
        <p:spPr>
          <a:xfrm>
            <a:off x="736600" y="5562600"/>
            <a:ext cx="2286000" cy="223587"/>
          </a:xfrm>
          <a:prstGeom prst="rect">
            <a:avLst/>
          </a:prstGeom>
        </p:spPr>
        <p:txBody>
          <a:bodyPr lIns="0" tIns="0" rIns="0" bIns="0" rtlCol="0" anchor="t">
            <a:spAutoFit/>
          </a:bodyPr>
          <a:lstStyle/>
          <a:p>
            <a:pPr>
              <a:lnSpc>
                <a:spcPts val="1890"/>
              </a:lnSpc>
            </a:pPr>
            <a:r>
              <a:rPr lang="en-US" sz="1400">
                <a:solidFill>
                  <a:srgbClr val="FFFFFF"/>
                </a:solidFill>
                <a:latin typeface="Aptos"/>
                <a:ea typeface="Aptos"/>
                <a:cs typeface="Aptos"/>
                <a:sym typeface="Aptos"/>
              </a:rPr>
              <a:t>09 / 10 /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29" name="TextBox 9">
            <a:extLst>
              <a:ext uri="{FF2B5EF4-FFF2-40B4-BE49-F238E27FC236}">
                <a16:creationId xmlns:a16="http://schemas.microsoft.com/office/drawing/2014/main" id="{37B43368-C579-F194-F171-79FE55FA4063}"/>
              </a:ext>
            </a:extLst>
          </p:cNvPr>
          <p:cNvSpPr txBox="1"/>
          <p:nvPr/>
        </p:nvSpPr>
        <p:spPr>
          <a:xfrm>
            <a:off x="1502089" y="673538"/>
            <a:ext cx="4775771" cy="697755"/>
          </a:xfrm>
          <a:prstGeom prst="rect">
            <a:avLst/>
          </a:prstGeom>
        </p:spPr>
        <p:txBody>
          <a:bodyPr wrap="square" lIns="0" tIns="0" rIns="0" bIns="0" rtlCol="0" anchor="t">
            <a:spAutoFit/>
          </a:bodyPr>
          <a:lstStyle/>
          <a:p>
            <a:pPr algn="ctr" defTabSz="609630">
              <a:spcBef>
                <a:spcPct val="0"/>
              </a:spcBef>
            </a:pPr>
            <a:r>
              <a:rPr lang="vi-VN" sz="2267" dirty="0">
                <a:solidFill>
                  <a:srgbClr val="FF0000"/>
                </a:solidFill>
                <a:latin typeface="Times New Roman" panose="02020603050405020304" pitchFamily="18" charset="0"/>
                <a:ea typeface="Tahoma" panose="020B0604030504040204" pitchFamily="34" charset="0"/>
                <a:cs typeface="Times New Roman" panose="02020603050405020304" pitchFamily="18" charset="0"/>
                <a:sym typeface="Tahoma"/>
              </a:rPr>
              <a:t>HỘI NÔNG DÂN TP. ĐỒNG NAI</a:t>
            </a:r>
          </a:p>
          <a:p>
            <a:pPr algn="ctr" defTabSz="609630">
              <a:spcBef>
                <a:spcPct val="0"/>
              </a:spcBef>
            </a:pPr>
            <a:r>
              <a:rPr lang="vi-VN" sz="2267"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sym typeface="Tahoma Bold"/>
              </a:rPr>
              <a:t>HỘI NÔNG DÂN P. BÌNH PHƯỚC</a:t>
            </a:r>
            <a:endParaRPr lang="en-US" sz="2267"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sym typeface="Tahoma Bold"/>
            </a:endParaRPr>
          </a:p>
        </p:txBody>
      </p:sp>
      <p:sp>
        <p:nvSpPr>
          <p:cNvPr id="30" name="TextBox 12">
            <a:extLst>
              <a:ext uri="{FF2B5EF4-FFF2-40B4-BE49-F238E27FC236}">
                <a16:creationId xmlns:a16="http://schemas.microsoft.com/office/drawing/2014/main" id="{4F378EB1-0D2C-51D7-2939-655A8557B88C}"/>
              </a:ext>
            </a:extLst>
          </p:cNvPr>
          <p:cNvSpPr txBox="1"/>
          <p:nvPr/>
        </p:nvSpPr>
        <p:spPr>
          <a:xfrm>
            <a:off x="612313" y="6256012"/>
            <a:ext cx="5695391" cy="260521"/>
          </a:xfrm>
          <a:prstGeom prst="rect">
            <a:avLst/>
          </a:prstGeom>
        </p:spPr>
        <p:txBody>
          <a:bodyPr wrap="square" lIns="0" tIns="0" rIns="0" bIns="0" rtlCol="0" anchor="t">
            <a:spAutoFit/>
          </a:bodyPr>
          <a:lstStyle/>
          <a:p>
            <a:pPr algn="ctr" defTabSz="609630">
              <a:lnSpc>
                <a:spcPts val="1991"/>
              </a:lnSpc>
              <a:spcBef>
                <a:spcPct val="0"/>
              </a:spcBef>
            </a:pPr>
            <a:r>
              <a:rPr lang="en-US" sz="2267" b="1" i="1" dirty="0" err="1">
                <a:solidFill>
                  <a:srgbClr val="00B050"/>
                </a:solidFill>
                <a:latin typeface="Times New Roman" panose="02020603050405020304" pitchFamily="18" charset="0"/>
                <a:ea typeface="Raleway Italics"/>
                <a:cs typeface="Times New Roman" panose="02020603050405020304" pitchFamily="18" charset="0"/>
                <a:sym typeface="Raleway Italics"/>
              </a:rPr>
              <a:t>Bình</a:t>
            </a:r>
            <a:r>
              <a:rPr lang="en-US" sz="2267" b="1" i="1" dirty="0">
                <a:solidFill>
                  <a:srgbClr val="00B050"/>
                </a:solidFill>
                <a:latin typeface="Times New Roman" panose="02020603050405020304" pitchFamily="18" charset="0"/>
                <a:ea typeface="Raleway Italics"/>
                <a:cs typeface="Times New Roman" panose="02020603050405020304" pitchFamily="18" charset="0"/>
                <a:sym typeface="Raleway Italics"/>
              </a:rPr>
              <a:t> Ph</a:t>
            </a:r>
            <a:r>
              <a:rPr lang="vi-VN" sz="2267" b="1" i="1" dirty="0">
                <a:solidFill>
                  <a:srgbClr val="00B050"/>
                </a:solidFill>
                <a:latin typeface="Times New Roman" panose="02020603050405020304" pitchFamily="18" charset="0"/>
                <a:ea typeface="Raleway Italics"/>
                <a:cs typeface="Times New Roman" panose="02020603050405020304" pitchFamily="18" charset="0"/>
                <a:sym typeface="Raleway Italics"/>
              </a:rPr>
              <a:t>ư</a:t>
            </a:r>
            <a:r>
              <a:rPr lang="en-US" sz="2267" b="1" i="1" dirty="0" err="1">
                <a:solidFill>
                  <a:srgbClr val="00B050"/>
                </a:solidFill>
                <a:latin typeface="Times New Roman" panose="02020603050405020304" pitchFamily="18" charset="0"/>
                <a:ea typeface="Raleway Italics"/>
                <a:cs typeface="Times New Roman" panose="02020603050405020304" pitchFamily="18" charset="0"/>
                <a:sym typeface="Raleway Italics"/>
              </a:rPr>
              <a:t>ớc</a:t>
            </a:r>
            <a:r>
              <a:rPr lang="en-US" sz="2267" b="1" i="1" dirty="0">
                <a:solidFill>
                  <a:srgbClr val="00B050"/>
                </a:solidFill>
                <a:latin typeface="Times New Roman" panose="02020603050405020304" pitchFamily="18" charset="0"/>
                <a:ea typeface="Raleway Italics"/>
                <a:cs typeface="Times New Roman" panose="02020603050405020304" pitchFamily="18" charset="0"/>
                <a:sym typeface="Raleway Italics"/>
              </a:rPr>
              <a:t>, </a:t>
            </a:r>
            <a:r>
              <a:rPr lang="en-US" sz="2267" b="1" i="1" dirty="0" err="1">
                <a:solidFill>
                  <a:srgbClr val="00B050"/>
                </a:solidFill>
                <a:latin typeface="Times New Roman" panose="02020603050405020304" pitchFamily="18" charset="0"/>
                <a:ea typeface="Raleway Italics"/>
                <a:cs typeface="Times New Roman" panose="02020603050405020304" pitchFamily="18" charset="0"/>
                <a:sym typeface="Raleway Italics"/>
              </a:rPr>
              <a:t>tháng</a:t>
            </a:r>
            <a:r>
              <a:rPr lang="en-US" sz="2267" b="1" i="1" dirty="0">
                <a:solidFill>
                  <a:srgbClr val="00B050"/>
                </a:solidFill>
                <a:latin typeface="Times New Roman" panose="02020603050405020304" pitchFamily="18" charset="0"/>
                <a:ea typeface="Raleway Italics"/>
                <a:cs typeface="Times New Roman" panose="02020603050405020304" pitchFamily="18" charset="0"/>
                <a:sym typeface="Raleway Italics"/>
              </a:rPr>
              <a:t> 10 </a:t>
            </a:r>
            <a:r>
              <a:rPr lang="en-US" sz="2267" b="1" i="1" dirty="0" err="1">
                <a:solidFill>
                  <a:srgbClr val="00B050"/>
                </a:solidFill>
                <a:latin typeface="Times New Roman" panose="02020603050405020304" pitchFamily="18" charset="0"/>
                <a:ea typeface="Raleway Italics"/>
                <a:cs typeface="Times New Roman" panose="02020603050405020304" pitchFamily="18" charset="0"/>
                <a:sym typeface="Raleway Italics"/>
              </a:rPr>
              <a:t>năm</a:t>
            </a:r>
            <a:r>
              <a:rPr lang="en-US" sz="2267" b="1" i="1" dirty="0">
                <a:solidFill>
                  <a:srgbClr val="00B050"/>
                </a:solidFill>
                <a:latin typeface="Times New Roman" panose="02020603050405020304" pitchFamily="18" charset="0"/>
                <a:ea typeface="Raleway Italics"/>
                <a:cs typeface="Times New Roman" panose="02020603050405020304" pitchFamily="18" charset="0"/>
                <a:sym typeface="Raleway Italics"/>
              </a:rPr>
              <a:t> </a:t>
            </a:r>
            <a:r>
              <a:rPr lang="vi-VN" sz="2267" b="1" i="1" dirty="0">
                <a:solidFill>
                  <a:srgbClr val="00B050"/>
                </a:solidFill>
                <a:latin typeface="Times New Roman" panose="02020603050405020304" pitchFamily="18" charset="0"/>
                <a:ea typeface="Raleway Italics"/>
                <a:cs typeface="Times New Roman" panose="02020603050405020304" pitchFamily="18" charset="0"/>
                <a:sym typeface="Raleway Italics"/>
              </a:rPr>
              <a:t>2026</a:t>
            </a:r>
            <a:endParaRPr lang="en-US" sz="2267" b="1" i="1" dirty="0">
              <a:solidFill>
                <a:srgbClr val="00B050"/>
              </a:solidFill>
              <a:latin typeface="Times New Roman" panose="02020603050405020304" pitchFamily="18" charset="0"/>
              <a:ea typeface="Raleway Italics"/>
              <a:cs typeface="Times New Roman" panose="02020603050405020304" pitchFamily="18" charset="0"/>
              <a:sym typeface="Raleway Italics"/>
            </a:endParaRPr>
          </a:p>
        </p:txBody>
      </p:sp>
      <p:sp>
        <p:nvSpPr>
          <p:cNvPr id="32" name="TextBox 10">
            <a:extLst>
              <a:ext uri="{FF2B5EF4-FFF2-40B4-BE49-F238E27FC236}">
                <a16:creationId xmlns:a16="http://schemas.microsoft.com/office/drawing/2014/main" id="{A179EABA-6955-81B9-A56E-6575D65C1992}"/>
              </a:ext>
            </a:extLst>
          </p:cNvPr>
          <p:cNvSpPr txBox="1"/>
          <p:nvPr/>
        </p:nvSpPr>
        <p:spPr>
          <a:xfrm>
            <a:off x="101600" y="2203819"/>
            <a:ext cx="7591103" cy="598369"/>
          </a:xfrm>
          <a:prstGeom prst="rect">
            <a:avLst/>
          </a:prstGeom>
        </p:spPr>
        <p:txBody>
          <a:bodyPr wrap="square" lIns="0" tIns="0" rIns="0" bIns="0" rtlCol="0" anchor="t">
            <a:spAutoFit/>
          </a:bodyPr>
          <a:lstStyle/>
          <a:p>
            <a:pPr algn="ctr" defTabSz="609630">
              <a:lnSpc>
                <a:spcPct val="150000"/>
              </a:lnSpc>
            </a:pPr>
            <a:r>
              <a:rPr lang="vi-VN" sz="3000" b="1" dirty="0">
                <a:solidFill>
                  <a:srgbClr val="00B050"/>
                </a:solidFill>
                <a:latin typeface="Tahoma" panose="020B0604030504040204" pitchFamily="34" charset="0"/>
                <a:ea typeface="Tahoma" panose="020B0604030504040204" pitchFamily="34" charset="0"/>
                <a:cs typeface="Tahoma" panose="020B0604030504040204" pitchFamily="34" charset="0"/>
                <a:sym typeface="Anton"/>
              </a:rPr>
              <a:t>CHUYỂN ĐỔI SỐ TRONG NÔNG NGHIỆP</a:t>
            </a:r>
            <a:endParaRPr lang="en-US" sz="3000" b="1" dirty="0">
              <a:solidFill>
                <a:srgbClr val="00B050"/>
              </a:solidFill>
              <a:latin typeface="Tahoma" panose="020B0604030504040204" pitchFamily="34" charset="0"/>
              <a:ea typeface="Tahoma" panose="020B0604030504040204" pitchFamily="34" charset="0"/>
              <a:cs typeface="Tahoma" panose="020B0604030504040204" pitchFamily="34" charset="0"/>
              <a:sym typeface="Anton"/>
            </a:endParaRPr>
          </a:p>
        </p:txBody>
      </p:sp>
      <p:cxnSp>
        <p:nvCxnSpPr>
          <p:cNvPr id="33" name="Straight Connector 32">
            <a:extLst>
              <a:ext uri="{FF2B5EF4-FFF2-40B4-BE49-F238E27FC236}">
                <a16:creationId xmlns:a16="http://schemas.microsoft.com/office/drawing/2014/main" id="{781E2005-1E02-F8F7-D312-65283DCBAF22}"/>
              </a:ext>
            </a:extLst>
          </p:cNvPr>
          <p:cNvCxnSpPr/>
          <p:nvPr/>
        </p:nvCxnSpPr>
        <p:spPr>
          <a:xfrm>
            <a:off x="2271952" y="1471711"/>
            <a:ext cx="3048000"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grpSp>
        <p:nvGrpSpPr>
          <p:cNvPr id="34" name="Google Shape;386;p22">
            <a:extLst>
              <a:ext uri="{FF2B5EF4-FFF2-40B4-BE49-F238E27FC236}">
                <a16:creationId xmlns:a16="http://schemas.microsoft.com/office/drawing/2014/main" id="{A10E270F-31F9-9F3D-69E2-C34971231A25}"/>
              </a:ext>
            </a:extLst>
          </p:cNvPr>
          <p:cNvGrpSpPr/>
          <p:nvPr/>
        </p:nvGrpSpPr>
        <p:grpSpPr>
          <a:xfrm>
            <a:off x="582243" y="3617323"/>
            <a:ext cx="6206104" cy="1193907"/>
            <a:chOff x="4086475" y="1037163"/>
            <a:chExt cx="4303800" cy="706071"/>
          </a:xfrm>
        </p:grpSpPr>
        <p:sp>
          <p:nvSpPr>
            <p:cNvPr id="35" name="Google Shape;387;p22">
              <a:extLst>
                <a:ext uri="{FF2B5EF4-FFF2-40B4-BE49-F238E27FC236}">
                  <a16:creationId xmlns:a16="http://schemas.microsoft.com/office/drawing/2014/main" id="{7B610EDB-B3AE-7661-510C-E46CCC22ED9B}"/>
                </a:ext>
              </a:extLst>
            </p:cNvPr>
            <p:cNvSpPr/>
            <p:nvPr/>
          </p:nvSpPr>
          <p:spPr>
            <a:xfrm>
              <a:off x="4758125" y="1392288"/>
              <a:ext cx="237275" cy="14600"/>
            </a:xfrm>
            <a:custGeom>
              <a:avLst/>
              <a:gdLst/>
              <a:ahLst/>
              <a:cxnLst/>
              <a:rect l="l" t="t" r="r" b="b"/>
              <a:pathLst>
                <a:path w="9491" h="584" extrusionOk="0">
                  <a:moveTo>
                    <a:pt x="1" y="0"/>
                  </a:moveTo>
                  <a:lnTo>
                    <a:pt x="1" y="584"/>
                  </a:lnTo>
                  <a:lnTo>
                    <a:pt x="9490" y="584"/>
                  </a:lnTo>
                  <a:lnTo>
                    <a:pt x="9490" y="0"/>
                  </a:lnTo>
                  <a:close/>
                </a:path>
              </a:pathLst>
            </a:custGeom>
            <a:ln/>
          </p:spPr>
          <p:style>
            <a:lnRef idx="1">
              <a:schemeClr val="accent3"/>
            </a:lnRef>
            <a:fillRef idx="3">
              <a:schemeClr val="accent3"/>
            </a:fillRef>
            <a:effectRef idx="2">
              <a:schemeClr val="accent3"/>
            </a:effectRef>
            <a:fontRef idx="minor">
              <a:schemeClr val="lt1"/>
            </a:fontRef>
          </p:style>
          <p:txBody>
            <a:bodyPr spcFirstLastPara="1" wrap="square" lIns="60950" tIns="60950" rIns="60950" bIns="60950" anchor="ctr" anchorCtr="0">
              <a:noAutofit/>
            </a:bodyPr>
            <a:lstStyle/>
            <a:p>
              <a:pPr defTabSz="609630"/>
              <a:endParaRPr sz="1200">
                <a:solidFill>
                  <a:prstClr val="white"/>
                </a:solidFill>
                <a:latin typeface="Calibri"/>
              </a:endParaRPr>
            </a:p>
          </p:txBody>
        </p:sp>
        <p:sp>
          <p:nvSpPr>
            <p:cNvPr id="36" name="Google Shape;388;p22">
              <a:extLst>
                <a:ext uri="{FF2B5EF4-FFF2-40B4-BE49-F238E27FC236}">
                  <a16:creationId xmlns:a16="http://schemas.microsoft.com/office/drawing/2014/main" id="{7DAA4322-C919-81F1-7F6B-3003BE759F23}"/>
                </a:ext>
              </a:extLst>
            </p:cNvPr>
            <p:cNvSpPr/>
            <p:nvPr/>
          </p:nvSpPr>
          <p:spPr>
            <a:xfrm>
              <a:off x="4757825" y="1361013"/>
              <a:ext cx="310800" cy="80400"/>
            </a:xfrm>
            <a:custGeom>
              <a:avLst/>
              <a:gdLst/>
              <a:ahLst/>
              <a:cxnLst/>
              <a:rect l="l" t="t" r="r" b="b"/>
              <a:pathLst>
                <a:path w="12432" h="3216" extrusionOk="0">
                  <a:moveTo>
                    <a:pt x="10824" y="596"/>
                  </a:moveTo>
                  <a:cubicBezTo>
                    <a:pt x="11383" y="596"/>
                    <a:pt x="11848" y="1049"/>
                    <a:pt x="11848" y="1620"/>
                  </a:cubicBezTo>
                  <a:cubicBezTo>
                    <a:pt x="11848" y="2180"/>
                    <a:pt x="11383" y="2632"/>
                    <a:pt x="10824" y="2632"/>
                  </a:cubicBezTo>
                  <a:cubicBezTo>
                    <a:pt x="10252" y="2632"/>
                    <a:pt x="9800" y="2180"/>
                    <a:pt x="9800" y="1620"/>
                  </a:cubicBezTo>
                  <a:cubicBezTo>
                    <a:pt x="9800" y="1049"/>
                    <a:pt x="10252" y="596"/>
                    <a:pt x="10824" y="596"/>
                  </a:cubicBezTo>
                  <a:close/>
                  <a:moveTo>
                    <a:pt x="10824" y="1"/>
                  </a:moveTo>
                  <a:cubicBezTo>
                    <a:pt x="10145" y="1"/>
                    <a:pt x="9562" y="406"/>
                    <a:pt x="9335" y="1001"/>
                  </a:cubicBezTo>
                  <a:lnTo>
                    <a:pt x="1" y="1001"/>
                  </a:lnTo>
                  <a:lnTo>
                    <a:pt x="1" y="2037"/>
                  </a:lnTo>
                  <a:lnTo>
                    <a:pt x="9276" y="2037"/>
                  </a:lnTo>
                  <a:cubicBezTo>
                    <a:pt x="9478" y="2787"/>
                    <a:pt x="10086" y="3216"/>
                    <a:pt x="10824" y="3216"/>
                  </a:cubicBezTo>
                  <a:cubicBezTo>
                    <a:pt x="11705" y="3216"/>
                    <a:pt x="12431" y="2489"/>
                    <a:pt x="12431" y="1608"/>
                  </a:cubicBezTo>
                  <a:cubicBezTo>
                    <a:pt x="12431" y="715"/>
                    <a:pt x="11705" y="1"/>
                    <a:pt x="10824" y="1"/>
                  </a:cubicBezTo>
                  <a:close/>
                </a:path>
              </a:pathLst>
            </a:custGeom>
            <a:ln/>
          </p:spPr>
          <p:style>
            <a:lnRef idx="1">
              <a:schemeClr val="accent3"/>
            </a:lnRef>
            <a:fillRef idx="3">
              <a:schemeClr val="accent3"/>
            </a:fillRef>
            <a:effectRef idx="2">
              <a:schemeClr val="accent3"/>
            </a:effectRef>
            <a:fontRef idx="minor">
              <a:schemeClr val="lt1"/>
            </a:fontRef>
          </p:style>
          <p:txBody>
            <a:bodyPr spcFirstLastPara="1" wrap="square" lIns="60950" tIns="60950" rIns="60950" bIns="60950" anchor="ctr" anchorCtr="0">
              <a:noAutofit/>
            </a:bodyPr>
            <a:lstStyle/>
            <a:p>
              <a:pPr defTabSz="609630"/>
              <a:endParaRPr sz="1200">
                <a:solidFill>
                  <a:prstClr val="white"/>
                </a:solidFill>
                <a:latin typeface="Calibri"/>
              </a:endParaRPr>
            </a:p>
          </p:txBody>
        </p:sp>
        <p:sp>
          <p:nvSpPr>
            <p:cNvPr id="37" name="Google Shape;389;p22">
              <a:extLst>
                <a:ext uri="{FF2B5EF4-FFF2-40B4-BE49-F238E27FC236}">
                  <a16:creationId xmlns:a16="http://schemas.microsoft.com/office/drawing/2014/main" id="{2A40D02D-4328-83D9-1883-8B46F75528A1}"/>
                </a:ext>
              </a:extLst>
            </p:cNvPr>
            <p:cNvSpPr/>
            <p:nvPr/>
          </p:nvSpPr>
          <p:spPr>
            <a:xfrm>
              <a:off x="5139955" y="1098188"/>
              <a:ext cx="3250320" cy="606350"/>
            </a:xfrm>
            <a:custGeom>
              <a:avLst/>
              <a:gdLst/>
              <a:ahLst/>
              <a:cxnLst/>
              <a:rect l="l" t="t" r="r" b="b"/>
              <a:pathLst>
                <a:path w="54817" h="24254" extrusionOk="0">
                  <a:moveTo>
                    <a:pt x="1060" y="1"/>
                  </a:moveTo>
                  <a:cubicBezTo>
                    <a:pt x="477" y="1"/>
                    <a:pt x="1" y="477"/>
                    <a:pt x="1" y="1060"/>
                  </a:cubicBezTo>
                  <a:lnTo>
                    <a:pt x="1" y="23194"/>
                  </a:lnTo>
                  <a:cubicBezTo>
                    <a:pt x="1" y="23778"/>
                    <a:pt x="477" y="24254"/>
                    <a:pt x="1060" y="24254"/>
                  </a:cubicBezTo>
                  <a:lnTo>
                    <a:pt x="53757" y="24254"/>
                  </a:lnTo>
                  <a:cubicBezTo>
                    <a:pt x="54341" y="24254"/>
                    <a:pt x="54817" y="23778"/>
                    <a:pt x="54817" y="23194"/>
                  </a:cubicBezTo>
                  <a:lnTo>
                    <a:pt x="54817" y="1060"/>
                  </a:lnTo>
                  <a:cubicBezTo>
                    <a:pt x="54817" y="477"/>
                    <a:pt x="54341" y="1"/>
                    <a:pt x="53757" y="1"/>
                  </a:cubicBezTo>
                  <a:close/>
                </a:path>
              </a:pathLst>
            </a:custGeom>
            <a:ln/>
          </p:spPr>
          <p:style>
            <a:lnRef idx="1">
              <a:schemeClr val="accent3"/>
            </a:lnRef>
            <a:fillRef idx="3">
              <a:schemeClr val="accent3"/>
            </a:fillRef>
            <a:effectRef idx="2">
              <a:schemeClr val="accent3"/>
            </a:effectRef>
            <a:fontRef idx="minor">
              <a:schemeClr val="lt1"/>
            </a:fontRef>
          </p:style>
          <p:txBody>
            <a:bodyPr spcFirstLastPara="1" wrap="square" lIns="60950" tIns="60950" rIns="60950" bIns="60950" anchor="ctr" anchorCtr="0">
              <a:noAutofit/>
            </a:bodyPr>
            <a:lstStyle/>
            <a:p>
              <a:pPr algn="ctr" defTabSz="609630">
                <a:buClr>
                  <a:prstClr val="black"/>
                </a:buClr>
                <a:buSzPts val="1100"/>
              </a:pPr>
              <a:r>
                <a:rPr lang="vi-VN" b="1" dirty="0">
                  <a:solidFill>
                    <a:srgbClr val="FFFFFF"/>
                  </a:solidFill>
                  <a:latin typeface="Tahoma" panose="020B0604030504040204" pitchFamily="34" charset="0"/>
                  <a:ea typeface="Tahoma" panose="020B0604030504040204" pitchFamily="34" charset="0"/>
                  <a:cs typeface="Tahoma" panose="020B0604030504040204" pitchFamily="34" charset="0"/>
                  <a:sym typeface="Roboto"/>
                </a:rPr>
                <a:t>Nguyễn Minh Phú</a:t>
              </a:r>
            </a:p>
            <a:p>
              <a:pPr algn="ctr" defTabSz="609630">
                <a:buClr>
                  <a:prstClr val="black"/>
                </a:buClr>
                <a:buSzPts val="1100"/>
              </a:pPr>
              <a:r>
                <a:rPr lang="vi-VN" b="1" dirty="0">
                  <a:solidFill>
                    <a:srgbClr val="FFFFFF"/>
                  </a:solidFill>
                  <a:latin typeface="Tahoma" panose="020B0604030504040204" pitchFamily="34" charset="0"/>
                  <a:ea typeface="Tahoma" panose="020B0604030504040204" pitchFamily="34" charset="0"/>
                  <a:cs typeface="Tahoma" panose="020B0604030504040204" pitchFamily="34" charset="0"/>
                  <a:sym typeface="Roboto"/>
                </a:rPr>
                <a:t>Phó Chủ tịch Hội Nông dân</a:t>
              </a:r>
            </a:p>
            <a:p>
              <a:pPr algn="ctr" defTabSz="609630">
                <a:buClr>
                  <a:prstClr val="black"/>
                </a:buClr>
                <a:buSzPts val="1100"/>
              </a:pPr>
              <a:r>
                <a:rPr lang="vi-VN" b="1" dirty="0">
                  <a:solidFill>
                    <a:srgbClr val="FFFFFF"/>
                  </a:solidFill>
                  <a:latin typeface="Tahoma" panose="020B0604030504040204" pitchFamily="34" charset="0"/>
                  <a:ea typeface="Tahoma" panose="020B0604030504040204" pitchFamily="34" charset="0"/>
                  <a:cs typeface="Tahoma" panose="020B0604030504040204" pitchFamily="34" charset="0"/>
                  <a:sym typeface="Roboto"/>
                </a:rPr>
                <a:t>Phường Bình Phước</a:t>
              </a:r>
              <a:endParaRPr b="1" dirty="0">
                <a:solidFill>
                  <a:srgbClr val="FFFFFF"/>
                </a:solidFill>
                <a:latin typeface="Tahoma" panose="020B0604030504040204" pitchFamily="34" charset="0"/>
                <a:ea typeface="Tahoma" panose="020B0604030504040204" pitchFamily="34" charset="0"/>
                <a:cs typeface="Tahoma" panose="020B0604030504040204" pitchFamily="34" charset="0"/>
                <a:sym typeface="Roboto"/>
              </a:endParaRPr>
            </a:p>
          </p:txBody>
        </p:sp>
        <p:sp>
          <p:nvSpPr>
            <p:cNvPr id="38" name="Google Shape;392;p22">
              <a:extLst>
                <a:ext uri="{FF2B5EF4-FFF2-40B4-BE49-F238E27FC236}">
                  <a16:creationId xmlns:a16="http://schemas.microsoft.com/office/drawing/2014/main" id="{8CDD305B-186F-C4D9-4700-95EF48166D7D}"/>
                </a:ext>
              </a:extLst>
            </p:cNvPr>
            <p:cNvSpPr/>
            <p:nvPr/>
          </p:nvSpPr>
          <p:spPr>
            <a:xfrm>
              <a:off x="6572350" y="1037163"/>
              <a:ext cx="56875" cy="56900"/>
            </a:xfrm>
            <a:custGeom>
              <a:avLst/>
              <a:gdLst/>
              <a:ahLst/>
              <a:cxnLst/>
              <a:rect l="l" t="t" r="r" b="b"/>
              <a:pathLst>
                <a:path w="2275" h="2276" extrusionOk="0">
                  <a:moveTo>
                    <a:pt x="0" y="1"/>
                  </a:moveTo>
                  <a:lnTo>
                    <a:pt x="0" y="2275"/>
                  </a:lnTo>
                  <a:lnTo>
                    <a:pt x="2275" y="2275"/>
                  </a:lnTo>
                  <a:cubicBezTo>
                    <a:pt x="2275" y="1013"/>
                    <a:pt x="1263" y="1"/>
                    <a:pt x="0" y="1"/>
                  </a:cubicBezTo>
                  <a:close/>
                </a:path>
              </a:pathLst>
            </a:custGeom>
            <a:ln/>
          </p:spPr>
          <p:style>
            <a:lnRef idx="1">
              <a:schemeClr val="accent3"/>
            </a:lnRef>
            <a:fillRef idx="3">
              <a:schemeClr val="accent3"/>
            </a:fillRef>
            <a:effectRef idx="2">
              <a:schemeClr val="accent3"/>
            </a:effectRef>
            <a:fontRef idx="minor">
              <a:schemeClr val="lt1"/>
            </a:fontRef>
          </p:style>
          <p:txBody>
            <a:bodyPr spcFirstLastPara="1" wrap="square" lIns="60950" tIns="60950" rIns="60950" bIns="60950" anchor="ctr" anchorCtr="0">
              <a:noAutofit/>
            </a:bodyPr>
            <a:lstStyle/>
            <a:p>
              <a:pPr defTabSz="609630"/>
              <a:endParaRPr sz="1200">
                <a:solidFill>
                  <a:prstClr val="white"/>
                </a:solidFill>
                <a:latin typeface="Calibri"/>
              </a:endParaRPr>
            </a:p>
          </p:txBody>
        </p:sp>
        <p:sp>
          <p:nvSpPr>
            <p:cNvPr id="39" name="Google Shape;393;p22">
              <a:extLst>
                <a:ext uri="{FF2B5EF4-FFF2-40B4-BE49-F238E27FC236}">
                  <a16:creationId xmlns:a16="http://schemas.microsoft.com/office/drawing/2014/main" id="{2E5CCE3D-BF49-4E60-DD91-C60A82EBB7E4}"/>
                </a:ext>
              </a:extLst>
            </p:cNvPr>
            <p:cNvSpPr/>
            <p:nvPr/>
          </p:nvSpPr>
          <p:spPr>
            <a:xfrm>
              <a:off x="4086475" y="1059513"/>
              <a:ext cx="683721" cy="683721"/>
            </a:xfrm>
            <a:custGeom>
              <a:avLst/>
              <a:gdLst/>
              <a:ahLst/>
              <a:cxnLst/>
              <a:rect l="l" t="t" r="r" b="b"/>
              <a:pathLst>
                <a:path w="23944" h="23944" extrusionOk="0">
                  <a:moveTo>
                    <a:pt x="11978" y="1"/>
                  </a:moveTo>
                  <a:cubicBezTo>
                    <a:pt x="5370" y="1"/>
                    <a:pt x="0" y="5370"/>
                    <a:pt x="0" y="11978"/>
                  </a:cubicBezTo>
                  <a:cubicBezTo>
                    <a:pt x="0" y="18574"/>
                    <a:pt x="5370" y="23944"/>
                    <a:pt x="11978" y="23944"/>
                  </a:cubicBezTo>
                  <a:cubicBezTo>
                    <a:pt x="18574" y="23944"/>
                    <a:pt x="23944" y="18574"/>
                    <a:pt x="23944" y="11978"/>
                  </a:cubicBezTo>
                  <a:lnTo>
                    <a:pt x="22860" y="11978"/>
                  </a:lnTo>
                  <a:cubicBezTo>
                    <a:pt x="22860" y="17979"/>
                    <a:pt x="17979" y="22861"/>
                    <a:pt x="11978" y="22861"/>
                  </a:cubicBezTo>
                  <a:cubicBezTo>
                    <a:pt x="5977" y="22861"/>
                    <a:pt x="1084" y="17979"/>
                    <a:pt x="1084" y="11978"/>
                  </a:cubicBezTo>
                  <a:cubicBezTo>
                    <a:pt x="1084" y="5966"/>
                    <a:pt x="5977" y="1084"/>
                    <a:pt x="11978" y="1084"/>
                  </a:cubicBezTo>
                  <a:lnTo>
                    <a:pt x="11978" y="1"/>
                  </a:lnTo>
                  <a:close/>
                </a:path>
              </a:pathLst>
            </a:custGeom>
            <a:ln>
              <a:headEnd type="none" w="sm" len="sm"/>
              <a:tailEnd type="none" w="sm" len="sm"/>
            </a:ln>
          </p:spPr>
          <p:style>
            <a:lnRef idx="1">
              <a:schemeClr val="accent3"/>
            </a:lnRef>
            <a:fillRef idx="3">
              <a:schemeClr val="accent3"/>
            </a:fillRef>
            <a:effectRef idx="2">
              <a:schemeClr val="accent3"/>
            </a:effectRef>
            <a:fontRef idx="minor">
              <a:schemeClr val="lt1"/>
            </a:fontRef>
          </p:style>
          <p:txBody>
            <a:bodyPr spcFirstLastPara="1" wrap="square" lIns="60950" tIns="60950" rIns="60950" bIns="60950" anchor="ctr" anchorCtr="0">
              <a:noAutofit/>
            </a:bodyPr>
            <a:lstStyle/>
            <a:p>
              <a:pPr defTabSz="609630"/>
              <a:endParaRPr sz="1200">
                <a:solidFill>
                  <a:prstClr val="white"/>
                </a:solidFill>
                <a:latin typeface="Calibri"/>
              </a:endParaRPr>
            </a:p>
          </p:txBody>
        </p:sp>
        <p:sp>
          <p:nvSpPr>
            <p:cNvPr id="40" name="Google Shape;394;p22">
              <a:extLst>
                <a:ext uri="{FF2B5EF4-FFF2-40B4-BE49-F238E27FC236}">
                  <a16:creationId xmlns:a16="http://schemas.microsoft.com/office/drawing/2014/main" id="{0D30A673-107E-8ECD-1812-A00C98CF37EE}"/>
                </a:ext>
              </a:extLst>
            </p:cNvPr>
            <p:cNvSpPr/>
            <p:nvPr/>
          </p:nvSpPr>
          <p:spPr>
            <a:xfrm>
              <a:off x="4428468" y="1059513"/>
              <a:ext cx="341718" cy="342060"/>
            </a:xfrm>
            <a:custGeom>
              <a:avLst/>
              <a:gdLst/>
              <a:ahLst/>
              <a:cxnLst/>
              <a:rect l="l" t="t" r="r" b="b"/>
              <a:pathLst>
                <a:path w="11967" h="11979" extrusionOk="0">
                  <a:moveTo>
                    <a:pt x="1" y="1"/>
                  </a:moveTo>
                  <a:lnTo>
                    <a:pt x="1" y="1084"/>
                  </a:lnTo>
                  <a:cubicBezTo>
                    <a:pt x="6002" y="1084"/>
                    <a:pt x="10883" y="5966"/>
                    <a:pt x="10883" y="11978"/>
                  </a:cubicBezTo>
                  <a:lnTo>
                    <a:pt x="11967" y="11978"/>
                  </a:lnTo>
                  <a:cubicBezTo>
                    <a:pt x="11967" y="5370"/>
                    <a:pt x="6597" y="1"/>
                    <a:pt x="1" y="1"/>
                  </a:cubicBezTo>
                  <a:close/>
                </a:path>
              </a:pathLst>
            </a:custGeom>
            <a:ln>
              <a:headEnd type="none" w="sm" len="sm"/>
              <a:tailEnd type="none" w="sm" len="sm"/>
            </a:ln>
          </p:spPr>
          <p:style>
            <a:lnRef idx="1">
              <a:schemeClr val="accent3"/>
            </a:lnRef>
            <a:fillRef idx="3">
              <a:schemeClr val="accent3"/>
            </a:fillRef>
            <a:effectRef idx="2">
              <a:schemeClr val="accent3"/>
            </a:effectRef>
            <a:fontRef idx="minor">
              <a:schemeClr val="lt1"/>
            </a:fontRef>
          </p:style>
          <p:txBody>
            <a:bodyPr spcFirstLastPara="1" wrap="square" lIns="60950" tIns="60950" rIns="60950" bIns="60950" anchor="ctr" anchorCtr="0">
              <a:noAutofit/>
            </a:bodyPr>
            <a:lstStyle/>
            <a:p>
              <a:pPr defTabSz="609630"/>
              <a:endParaRPr sz="1200">
                <a:solidFill>
                  <a:prstClr val="white"/>
                </a:solidFill>
                <a:latin typeface="Calibri"/>
              </a:endParaRPr>
            </a:p>
          </p:txBody>
        </p:sp>
      </p:grpSp>
      <p:sp>
        <p:nvSpPr>
          <p:cNvPr id="41" name="Rectangle 40"/>
          <p:cNvSpPr/>
          <p:nvPr/>
        </p:nvSpPr>
        <p:spPr>
          <a:xfrm>
            <a:off x="785723" y="2967335"/>
            <a:ext cx="6253828" cy="400110"/>
          </a:xfrm>
          <a:prstGeom prst="rect">
            <a:avLst/>
          </a:prstGeom>
          <a:noFill/>
        </p:spPr>
        <p:txBody>
          <a:bodyPr wrap="none" lIns="91440" tIns="45720" rIns="91440" bIns="45720">
            <a:spAutoFit/>
          </a:bodyPr>
          <a:lstStyle/>
          <a:p>
            <a:pPr algn="ctr"/>
            <a:r>
              <a:rPr lang="vi-VN" sz="2000" b="1" cap="none" spc="0" dirty="0">
                <a:ln w="0"/>
                <a:solidFill>
                  <a:schemeClr val="accent1"/>
                </a:solidFill>
                <a:effectLst>
                  <a:outerShdw blurRad="38100" dist="25400" dir="5400000" algn="ctr" rotWithShape="0">
                    <a:srgbClr val="6E747A">
                      <a:alpha val="43000"/>
                    </a:srgbClr>
                  </a:outerShdw>
                </a:effectLst>
                <a:latin typeface="+mj-lt"/>
              </a:rPr>
              <a:t>“NÔNG DÂN THỜI ĐẠI – LÀM CHỦ CÔNG NGHỆ”</a:t>
            </a:r>
            <a:endParaRPr lang="en-US" sz="2000" b="1" cap="none" spc="0" dirty="0">
              <a:ln w="0"/>
              <a:solidFill>
                <a:schemeClr val="accent1"/>
              </a:solidFill>
              <a:effectLst>
                <a:outerShdw blurRad="38100" dist="25400" dir="5400000" algn="ctr" rotWithShape="0">
                  <a:srgbClr val="6E747A">
                    <a:alpha val="43000"/>
                  </a:srgbClr>
                </a:outerShdw>
              </a:effectLst>
              <a:latin typeface="+mj-lt"/>
            </a:endParaRPr>
          </a:p>
        </p:txBody>
      </p:sp>
      <p:sp>
        <p:nvSpPr>
          <p:cNvPr id="43" name="Freeform 3"/>
          <p:cNvSpPr/>
          <p:nvPr/>
        </p:nvSpPr>
        <p:spPr>
          <a:xfrm>
            <a:off x="6140779" y="-827727"/>
            <a:ext cx="3488996" cy="3361377"/>
          </a:xfrm>
          <a:custGeom>
            <a:avLst/>
            <a:gdLst/>
            <a:ahLst/>
            <a:cxnLst/>
            <a:rect l="l" t="t" r="r" b="b"/>
            <a:pathLst>
              <a:path w="5114432" h="5114432">
                <a:moveTo>
                  <a:pt x="0" y="0"/>
                </a:moveTo>
                <a:lnTo>
                  <a:pt x="5114432" y="0"/>
                </a:lnTo>
                <a:lnTo>
                  <a:pt x="5114432" y="5114432"/>
                </a:lnTo>
                <a:lnTo>
                  <a:pt x="0" y="5114432"/>
                </a:lnTo>
                <a:lnTo>
                  <a:pt x="0" y="0"/>
                </a:lnTo>
                <a:close/>
              </a:path>
            </a:pathLst>
          </a:custGeom>
          <a:blipFill>
            <a:blip r:embed="rId4"/>
            <a:stretch>
              <a:fillRect/>
            </a:stretch>
          </a:blipFill>
        </p:spPr>
        <p:txBody>
          <a:bodyPr/>
          <a:lstStyle/>
          <a:p>
            <a:endParaRPr lang="en-US"/>
          </a:p>
        </p:txBody>
      </p:sp>
      <p:sp>
        <p:nvSpPr>
          <p:cNvPr id="44" name="Freeform 6"/>
          <p:cNvSpPr/>
          <p:nvPr/>
        </p:nvSpPr>
        <p:spPr>
          <a:xfrm>
            <a:off x="7576838" y="757517"/>
            <a:ext cx="5421193" cy="4831453"/>
          </a:xfrm>
          <a:custGeom>
            <a:avLst/>
            <a:gdLst/>
            <a:ahLst/>
            <a:cxnLst/>
            <a:rect l="l" t="t" r="r" b="b"/>
            <a:pathLst>
              <a:path w="10046825" h="10046825">
                <a:moveTo>
                  <a:pt x="0" y="0"/>
                </a:moveTo>
                <a:lnTo>
                  <a:pt x="10046826" y="0"/>
                </a:lnTo>
                <a:lnTo>
                  <a:pt x="10046826" y="10046826"/>
                </a:lnTo>
                <a:lnTo>
                  <a:pt x="0" y="10046826"/>
                </a:lnTo>
                <a:lnTo>
                  <a:pt x="0" y="0"/>
                </a:lnTo>
                <a:close/>
              </a:path>
            </a:pathLst>
          </a:custGeom>
          <a:blipFill>
            <a:blip r:embed="rId4"/>
            <a:stretch>
              <a:fillRect/>
            </a:stretch>
          </a:blipFill>
        </p:spPr>
        <p:txBody>
          <a:bodyPr/>
          <a:lstStyle/>
          <a:p>
            <a:endParaRPr lang="en-US"/>
          </a:p>
        </p:txBody>
      </p:sp>
      <p:sp>
        <p:nvSpPr>
          <p:cNvPr id="45" name="Freeform 10"/>
          <p:cNvSpPr/>
          <p:nvPr/>
        </p:nvSpPr>
        <p:spPr>
          <a:xfrm>
            <a:off x="6162900" y="4356991"/>
            <a:ext cx="3336701" cy="3107500"/>
          </a:xfrm>
          <a:custGeom>
            <a:avLst/>
            <a:gdLst/>
            <a:ahLst/>
            <a:cxnLst/>
            <a:rect l="l" t="t" r="r" b="b"/>
            <a:pathLst>
              <a:path w="5005051" h="5005051">
                <a:moveTo>
                  <a:pt x="0" y="0"/>
                </a:moveTo>
                <a:lnTo>
                  <a:pt x="5005051" y="0"/>
                </a:lnTo>
                <a:lnTo>
                  <a:pt x="5005051" y="5005050"/>
                </a:lnTo>
                <a:lnTo>
                  <a:pt x="0" y="5005050"/>
                </a:lnTo>
                <a:lnTo>
                  <a:pt x="0" y="0"/>
                </a:lnTo>
                <a:close/>
              </a:path>
            </a:pathLst>
          </a:custGeom>
          <a:blipFill>
            <a:blip r:embed="rId4"/>
            <a:stretch>
              <a:fillRect/>
            </a:stretch>
          </a:blipFill>
        </p:spPr>
        <p:txBody>
          <a:bodyPr/>
          <a:lstStyle/>
          <a:p>
            <a:endParaRPr lang="en-US"/>
          </a:p>
        </p:txBody>
      </p:sp>
      <p:pic>
        <p:nvPicPr>
          <p:cNvPr id="48" name="Picture 47">
            <a:extLst>
              <a:ext uri="{FF2B5EF4-FFF2-40B4-BE49-F238E27FC236}">
                <a16:creationId xmlns:a16="http://schemas.microsoft.com/office/drawing/2014/main" id="{BB22CCA5-FA5E-925D-6A84-BB8FF33E5CFC}"/>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600" b="99800" l="9576" r="84657">
                        <a14:foregroundMark x1="49510" y1="80800" x2="49510" y2="80800"/>
                      </a14:backgroundRemoval>
                    </a14:imgEffect>
                  </a14:imgLayer>
                </a14:imgProps>
              </a:ext>
            </a:extLst>
          </a:blip>
          <a:stretch>
            <a:fillRect/>
          </a:stretch>
        </p:blipFill>
        <p:spPr>
          <a:xfrm>
            <a:off x="-508792" y="199696"/>
            <a:ext cx="2960145" cy="1508214"/>
          </a:xfrm>
          <a:prstGeom prst="rect">
            <a:avLst/>
          </a:prstGeom>
          <a:ln>
            <a:noFill/>
          </a:ln>
          <a:effectLst>
            <a:glow rad="101600">
              <a:srgbClr val="FFFF00">
                <a:alpha val="40000"/>
              </a:srgbClr>
            </a:glow>
          </a:effectLst>
        </p:spPr>
      </p:pic>
      <p:pic>
        <p:nvPicPr>
          <p:cNvPr id="5" name="Picture 4"/>
          <p:cNvPicPr>
            <a:picLocks noChangeAspect="1"/>
          </p:cNvPicPr>
          <p:nvPr/>
        </p:nvPicPr>
        <p:blipFill>
          <a:blip r:embed="rId7"/>
          <a:stretch>
            <a:fillRect/>
          </a:stretch>
        </p:blipFill>
        <p:spPr>
          <a:xfrm>
            <a:off x="8487415" y="1628893"/>
            <a:ext cx="3600038" cy="3167749"/>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p:cNvPicPr>
            <a:picLocks noChangeAspect="1"/>
          </p:cNvPicPr>
          <p:nvPr/>
        </p:nvPicPr>
        <p:blipFill>
          <a:blip r:embed="rId8"/>
          <a:stretch>
            <a:fillRect/>
          </a:stretch>
        </p:blipFill>
        <p:spPr>
          <a:xfrm>
            <a:off x="6733889" y="-296133"/>
            <a:ext cx="2324715" cy="2305372"/>
          </a:xfrm>
          <a:prstGeom prst="ellipse">
            <a:avLst/>
          </a:prstGeom>
          <a:ln w="63500" cap="rnd">
            <a:solidFill>
              <a:srgbClr val="92D05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p:cNvPicPr>
            <a:picLocks noChangeAspect="1"/>
          </p:cNvPicPr>
          <p:nvPr/>
        </p:nvPicPr>
        <p:blipFill>
          <a:blip r:embed="rId9"/>
          <a:stretch>
            <a:fillRect/>
          </a:stretch>
        </p:blipFill>
        <p:spPr>
          <a:xfrm>
            <a:off x="6733889" y="4922247"/>
            <a:ext cx="2139524" cy="2019729"/>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Picture 2">
            <a:extLst>
              <a:ext uri="{FF2B5EF4-FFF2-40B4-BE49-F238E27FC236}">
                <a16:creationId xmlns:a16="http://schemas.microsoft.com/office/drawing/2014/main" id="{50BA23E4-7AEB-7A92-657C-499511D6915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48436" y="3359347"/>
            <a:ext cx="1722262" cy="1883057"/>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071708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6" name="Hexagon 5"/>
          <p:cNvSpPr/>
          <p:nvPr/>
        </p:nvSpPr>
        <p:spPr>
          <a:xfrm>
            <a:off x="4698459" y="1566153"/>
            <a:ext cx="3618690" cy="3346315"/>
          </a:xfrm>
          <a:prstGeom prst="hexagon">
            <a:avLst>
              <a:gd name="adj" fmla="val 24419"/>
              <a:gd name="vf" fmla="val 115470"/>
            </a:avLst>
          </a:prstGeom>
          <a:blipFill dpi="0" rotWithShape="1">
            <a:blip r:embed="rId4"/>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6" name="Hexagon 25"/>
          <p:cNvSpPr/>
          <p:nvPr/>
        </p:nvSpPr>
        <p:spPr>
          <a:xfrm>
            <a:off x="7597300" y="1"/>
            <a:ext cx="4014281" cy="3142034"/>
          </a:xfrm>
          <a:prstGeom prst="hexagon">
            <a:avLst>
              <a:gd name="adj" fmla="val 24381"/>
              <a:gd name="vf" fmla="val 115470"/>
            </a:avLst>
          </a:prstGeom>
          <a:blipFill dpi="0" rotWithShape="1">
            <a:blip r:embed="rId5"/>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6" name="Hexagon 45"/>
          <p:cNvSpPr/>
          <p:nvPr/>
        </p:nvSpPr>
        <p:spPr>
          <a:xfrm>
            <a:off x="7597300" y="3239311"/>
            <a:ext cx="4143984" cy="3346314"/>
          </a:xfrm>
          <a:prstGeom prst="hexagon">
            <a:avLst>
              <a:gd name="adj" fmla="val 24128"/>
              <a:gd name="vf" fmla="val 115470"/>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9" name="Flowchart: Terminator 48">
            <a:extLst>
              <a:ext uri="{FF2B5EF4-FFF2-40B4-BE49-F238E27FC236}">
                <a16:creationId xmlns:a16="http://schemas.microsoft.com/office/drawing/2014/main" id="{4123CB44-A007-7489-AA0E-44DBE2793EB3}"/>
              </a:ext>
            </a:extLst>
          </p:cNvPr>
          <p:cNvSpPr/>
          <p:nvPr/>
        </p:nvSpPr>
        <p:spPr>
          <a:xfrm>
            <a:off x="165371" y="1196502"/>
            <a:ext cx="4406630" cy="3959158"/>
          </a:xfrm>
          <a:prstGeom prst="flowChartTerminator">
            <a:avLst/>
          </a:prstGeom>
          <a:solidFill>
            <a:srgbClr val="00B0F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2500" b="1" dirty="0">
                <a:solidFill>
                  <a:srgbClr val="7030A0"/>
                </a:solidFill>
                <a:latin typeface="Times New Roman" panose="02020603050405020304" pitchFamily="18" charset="0"/>
                <a:cs typeface="Times New Roman" panose="02020603050405020304" pitchFamily="18" charset="0"/>
              </a:rPr>
              <a:t>MÁY BAY KHÔNG NGƯỜI LÁI (DRONE)</a:t>
            </a:r>
          </a:p>
          <a:p>
            <a:pPr algn="ctr"/>
            <a:endParaRPr lang="vi-VN" sz="2500" b="1" dirty="0">
              <a:solidFill>
                <a:srgbClr val="7030A0"/>
              </a:solidFill>
              <a:latin typeface="Times New Roman" panose="02020603050405020304" pitchFamily="18" charset="0"/>
              <a:cs typeface="Times New Roman" panose="02020603050405020304" pitchFamily="18" charset="0"/>
            </a:endParaRPr>
          </a:p>
          <a:p>
            <a:pPr algn="ctr"/>
            <a:r>
              <a:rPr lang="vi-VN" sz="2500" b="1" dirty="0">
                <a:solidFill>
                  <a:srgbClr val="7030A0"/>
                </a:solidFill>
                <a:latin typeface="Times New Roman" panose="02020603050405020304" pitchFamily="18" charset="0"/>
                <a:cs typeface="Times New Roman" panose="02020603050405020304" pitchFamily="18" charset="0"/>
              </a:rPr>
              <a:t>Phục vụ nhu cầu giải trí, cung cấp dịch vụ, phục vụ nông nghiệp.... </a:t>
            </a:r>
            <a:endParaRPr lang="id-ID" sz="2500" b="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07985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6" name="Hexagon 5"/>
          <p:cNvSpPr/>
          <p:nvPr/>
        </p:nvSpPr>
        <p:spPr>
          <a:xfrm>
            <a:off x="4698459" y="1566153"/>
            <a:ext cx="3618690" cy="3346315"/>
          </a:xfrm>
          <a:prstGeom prst="hexagon">
            <a:avLst>
              <a:gd name="adj" fmla="val 24419"/>
              <a:gd name="vf" fmla="val 115470"/>
            </a:avLst>
          </a:prstGeom>
          <a:blipFill dpi="0" rotWithShape="1">
            <a:blip r:embed="rId4"/>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Hexagon 25"/>
          <p:cNvSpPr/>
          <p:nvPr/>
        </p:nvSpPr>
        <p:spPr>
          <a:xfrm>
            <a:off x="7597300" y="1"/>
            <a:ext cx="4014281" cy="3142034"/>
          </a:xfrm>
          <a:prstGeom prst="hexagon">
            <a:avLst>
              <a:gd name="adj" fmla="val 24381"/>
              <a:gd name="vf" fmla="val 115470"/>
            </a:avLst>
          </a:prstGeom>
          <a:blipFill dpi="0" rotWithShape="1">
            <a:blip r:embed="rId5"/>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Hexagon 45"/>
          <p:cNvSpPr/>
          <p:nvPr/>
        </p:nvSpPr>
        <p:spPr>
          <a:xfrm>
            <a:off x="7597300" y="3239311"/>
            <a:ext cx="4143984" cy="3346314"/>
          </a:xfrm>
          <a:prstGeom prst="hexagon">
            <a:avLst>
              <a:gd name="adj" fmla="val 24128"/>
              <a:gd name="vf" fmla="val 115470"/>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Flowchart: Terminator 48">
            <a:extLst>
              <a:ext uri="{FF2B5EF4-FFF2-40B4-BE49-F238E27FC236}">
                <a16:creationId xmlns:a16="http://schemas.microsoft.com/office/drawing/2014/main" id="{4123CB44-A007-7489-AA0E-44DBE2793EB3}"/>
              </a:ext>
            </a:extLst>
          </p:cNvPr>
          <p:cNvSpPr/>
          <p:nvPr/>
        </p:nvSpPr>
        <p:spPr>
          <a:xfrm>
            <a:off x="165371" y="1196502"/>
            <a:ext cx="4406630" cy="3959158"/>
          </a:xfrm>
          <a:prstGeom prst="flowChartTerminator">
            <a:avLst/>
          </a:prstGeom>
          <a:solidFill>
            <a:srgbClr val="66CCFF"/>
          </a:soli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HỆ THỐNG KẾT NỐI VẠN VẬT</a:t>
            </a:r>
          </a:p>
          <a:p>
            <a:pPr marL="0" marR="0" lvl="0" indent="0" algn="ctr" defTabSz="914400" rtl="0" eaLnBrk="1" fontAlgn="auto" latinLnBrk="0" hangingPunct="1">
              <a:lnSpc>
                <a:spcPct val="100000"/>
              </a:lnSpc>
              <a:spcBef>
                <a:spcPts val="0"/>
              </a:spcBef>
              <a:spcAft>
                <a:spcPts val="0"/>
              </a:spcAft>
              <a:buClrTx/>
              <a:buSzTx/>
              <a:buFontTx/>
              <a:buNone/>
              <a:tabLst/>
              <a:defRPr/>
            </a:pPr>
            <a:r>
              <a:rPr lang="vi-VN" sz="2500" b="1" dirty="0">
                <a:solidFill>
                  <a:srgbClr val="7030A0"/>
                </a:solidFill>
                <a:latin typeface="Times New Roman" panose="02020603050405020304" pitchFamily="18" charset="0"/>
                <a:cs typeface="Times New Roman" panose="02020603050405020304" pitchFamily="18" charset="0"/>
              </a:rPr>
              <a:t>(INTERNET of THINGS)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IoT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Mạng lưới các thiết bị kết nối vạn vật với nhau.</a:t>
            </a:r>
            <a:endParaRPr kumimoji="0" lang="id-ID" sz="25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50619795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6" name="Hexagon 5"/>
          <p:cNvSpPr/>
          <p:nvPr/>
        </p:nvSpPr>
        <p:spPr>
          <a:xfrm>
            <a:off x="4698459" y="1566153"/>
            <a:ext cx="3618690" cy="3346315"/>
          </a:xfrm>
          <a:prstGeom prst="hexagon">
            <a:avLst>
              <a:gd name="adj" fmla="val 24419"/>
              <a:gd name="vf" fmla="val 115470"/>
            </a:avLst>
          </a:prstGeom>
          <a:blipFill dpi="0" rotWithShape="1">
            <a:blip r:embed="rId4"/>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Hexagon 25"/>
          <p:cNvSpPr/>
          <p:nvPr/>
        </p:nvSpPr>
        <p:spPr>
          <a:xfrm>
            <a:off x="7597300" y="1"/>
            <a:ext cx="4014281" cy="3142034"/>
          </a:xfrm>
          <a:prstGeom prst="hexagon">
            <a:avLst>
              <a:gd name="adj" fmla="val 24381"/>
              <a:gd name="vf" fmla="val 115470"/>
            </a:avLst>
          </a:prstGeom>
          <a:blipFill dpi="0" rotWithShape="1">
            <a:blip r:embed="rId5"/>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Hexagon 45"/>
          <p:cNvSpPr/>
          <p:nvPr/>
        </p:nvSpPr>
        <p:spPr>
          <a:xfrm>
            <a:off x="7597300" y="3239311"/>
            <a:ext cx="4143984" cy="3346314"/>
          </a:xfrm>
          <a:prstGeom prst="hexagon">
            <a:avLst>
              <a:gd name="adj" fmla="val 24128"/>
              <a:gd name="vf" fmla="val 115470"/>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Flowchart: Terminator 48">
            <a:extLst>
              <a:ext uri="{FF2B5EF4-FFF2-40B4-BE49-F238E27FC236}">
                <a16:creationId xmlns:a16="http://schemas.microsoft.com/office/drawing/2014/main" id="{4123CB44-A007-7489-AA0E-44DBE2793EB3}"/>
              </a:ext>
            </a:extLst>
          </p:cNvPr>
          <p:cNvSpPr/>
          <p:nvPr/>
        </p:nvSpPr>
        <p:spPr>
          <a:xfrm>
            <a:off x="165371" y="1196502"/>
            <a:ext cx="4406630" cy="3959158"/>
          </a:xfrm>
          <a:prstGeom prst="flowChartTerminator">
            <a:avLst/>
          </a:prstGeom>
          <a:solidFill>
            <a:srgbClr val="66CCFF"/>
          </a:soli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ỨNG DỤNG TRONG TRỒNG TRỌT</a:t>
            </a:r>
          </a:p>
        </p:txBody>
      </p:sp>
    </p:spTree>
    <p:extLst>
      <p:ext uri="{BB962C8B-B14F-4D97-AF65-F5344CB8AC3E}">
        <p14:creationId xmlns:p14="http://schemas.microsoft.com/office/powerpoint/2010/main" val="5145105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6" name="Hexagon 5"/>
          <p:cNvSpPr/>
          <p:nvPr/>
        </p:nvSpPr>
        <p:spPr>
          <a:xfrm>
            <a:off x="4698459" y="1566153"/>
            <a:ext cx="3618690" cy="3346315"/>
          </a:xfrm>
          <a:prstGeom prst="hexagon">
            <a:avLst>
              <a:gd name="adj" fmla="val 24419"/>
              <a:gd name="vf" fmla="val 115470"/>
            </a:avLst>
          </a:prstGeom>
          <a:blipFill dpi="0" rotWithShape="1">
            <a:blip r:embed="rId4"/>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Hexagon 25"/>
          <p:cNvSpPr/>
          <p:nvPr/>
        </p:nvSpPr>
        <p:spPr>
          <a:xfrm>
            <a:off x="7597300" y="1"/>
            <a:ext cx="4014281" cy="3142034"/>
          </a:xfrm>
          <a:prstGeom prst="hexagon">
            <a:avLst>
              <a:gd name="adj" fmla="val 24381"/>
              <a:gd name="vf" fmla="val 115470"/>
            </a:avLst>
          </a:prstGeom>
          <a:blipFill dpi="0" rotWithShape="1">
            <a:blip r:embed="rId5"/>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Hexagon 45"/>
          <p:cNvSpPr/>
          <p:nvPr/>
        </p:nvSpPr>
        <p:spPr>
          <a:xfrm>
            <a:off x="7597300" y="3239311"/>
            <a:ext cx="4143984" cy="3346314"/>
          </a:xfrm>
          <a:prstGeom prst="hexagon">
            <a:avLst>
              <a:gd name="adj" fmla="val 24128"/>
              <a:gd name="vf" fmla="val 115470"/>
            </a:avLst>
          </a:pr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Flowchart: Terminator 48">
            <a:extLst>
              <a:ext uri="{FF2B5EF4-FFF2-40B4-BE49-F238E27FC236}">
                <a16:creationId xmlns:a16="http://schemas.microsoft.com/office/drawing/2014/main" id="{4123CB44-A007-7489-AA0E-44DBE2793EB3}"/>
              </a:ext>
            </a:extLst>
          </p:cNvPr>
          <p:cNvSpPr/>
          <p:nvPr/>
        </p:nvSpPr>
        <p:spPr>
          <a:xfrm>
            <a:off x="165371" y="1196502"/>
            <a:ext cx="4406630" cy="3959158"/>
          </a:xfrm>
          <a:prstGeom prst="flowChartTerminator">
            <a:avLst/>
          </a:prstGeom>
          <a:solidFill>
            <a:srgbClr val="66CCFF"/>
          </a:soli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ỨNG DỤNG TRONG CHĂN NUÔI</a:t>
            </a:r>
            <a:endParaRPr kumimoji="0" lang="id-ID" sz="25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1752543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49" name="Flowchart: Terminator 48">
            <a:extLst>
              <a:ext uri="{FF2B5EF4-FFF2-40B4-BE49-F238E27FC236}">
                <a16:creationId xmlns:a16="http://schemas.microsoft.com/office/drawing/2014/main" id="{4123CB44-A007-7489-AA0E-44DBE2793EB3}"/>
              </a:ext>
            </a:extLst>
          </p:cNvPr>
          <p:cNvSpPr/>
          <p:nvPr/>
        </p:nvSpPr>
        <p:spPr>
          <a:xfrm>
            <a:off x="5077838" y="398829"/>
            <a:ext cx="6984460" cy="5097299"/>
          </a:xfrm>
          <a:prstGeom prst="flowChartTerminator">
            <a:avLst/>
          </a:prstGeom>
          <a:solidFill>
            <a:srgbClr val="66CCFF"/>
          </a:soli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CHUYỂN ĐỔI SỐ TRONG NÔNG NGHIỆP LÀ GÌ?</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vi-VN" sz="2000" b="1" dirty="0">
              <a:solidFill>
                <a:srgbClr val="7030A0"/>
              </a:solidFill>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vi-VN" sz="2000" b="1" dirty="0">
                <a:solidFill>
                  <a:srgbClr val="7030A0"/>
                </a:solidFill>
                <a:latin typeface="Times New Roman" panose="02020603050405020304" pitchFamily="18" charset="0"/>
                <a:cs typeface="Times New Roman" panose="02020603050405020304" pitchFamily="18" charset="0"/>
              </a:rPr>
              <a:t>Chuyển đổi số trong nông nghiệp là quá trình ứng dụng các công  nghệ số vào mọi hoạt động nông nghiệp truyền thống, từ sản xuất chế biến, phân phối và tiêu thụ sản phẩm nông nghiệp.</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vi-VN" sz="2000" b="1" dirty="0">
              <a:solidFill>
                <a:srgbClr val="7030A0"/>
              </a:solidFill>
              <a:latin typeface="Times New Roman" panose="02020603050405020304" pitchFamily="18" charset="0"/>
              <a:cs typeface="Times New Roman" panose="02020603050405020304" pitchFamily="18" charset="0"/>
            </a:endParaRPr>
          </a:p>
          <a:p>
            <a:pPr lvl="0" algn="just"/>
            <a:r>
              <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Mục tiêu của </a:t>
            </a:r>
            <a:r>
              <a:rPr lang="vi-VN" sz="2000" b="1" dirty="0">
                <a:solidFill>
                  <a:srgbClr val="7030A0"/>
                </a:solidFill>
                <a:latin typeface="Times New Roman" panose="02020603050405020304" pitchFamily="18" charset="0"/>
                <a:cs typeface="Times New Roman" panose="02020603050405020304" pitchFamily="18" charset="0"/>
              </a:rPr>
              <a:t>Chuyển đổi số trong nông nghiệp là nâng cao năng suất, chất lượng, hiệu quả và khả năng cạnh tranh của ngành nông nghiệp</a:t>
            </a:r>
            <a:endParaRPr kumimoji="0" lang="id-ID"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endParaRPr>
          </a:p>
        </p:txBody>
      </p:sp>
      <p:sp>
        <p:nvSpPr>
          <p:cNvPr id="7" name="Hexagon 6"/>
          <p:cNvSpPr/>
          <p:nvPr/>
        </p:nvSpPr>
        <p:spPr>
          <a:xfrm>
            <a:off x="3133928" y="2259703"/>
            <a:ext cx="1828798" cy="1410511"/>
          </a:xfrm>
          <a:prstGeom prst="hexagon">
            <a:avLst>
              <a:gd name="adj" fmla="val 24419"/>
              <a:gd name="vf" fmla="val 115470"/>
            </a:avLst>
          </a:prstGeom>
          <a:blipFill dpi="0" rotWithShape="1">
            <a:blip r:embed="rId4"/>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Hexagon 7"/>
          <p:cNvSpPr/>
          <p:nvPr/>
        </p:nvSpPr>
        <p:spPr>
          <a:xfrm>
            <a:off x="19453" y="3724453"/>
            <a:ext cx="1877440" cy="1607553"/>
          </a:xfrm>
          <a:prstGeom prst="hexagon">
            <a:avLst>
              <a:gd name="adj" fmla="val 24381"/>
              <a:gd name="vf" fmla="val 115470"/>
            </a:avLst>
          </a:prstGeom>
          <a:blipFill dpi="0" rotWithShape="1">
            <a:blip r:embed="rId4"/>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Hexagon 8"/>
          <p:cNvSpPr/>
          <p:nvPr/>
        </p:nvSpPr>
        <p:spPr>
          <a:xfrm>
            <a:off x="58365" y="5369668"/>
            <a:ext cx="1838528" cy="1402031"/>
          </a:xfrm>
          <a:prstGeom prst="hexagon">
            <a:avLst>
              <a:gd name="adj" fmla="val 24128"/>
              <a:gd name="vf" fmla="val 115470"/>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 name="Hexagon 12"/>
          <p:cNvSpPr/>
          <p:nvPr/>
        </p:nvSpPr>
        <p:spPr>
          <a:xfrm>
            <a:off x="1588865" y="4580243"/>
            <a:ext cx="1823921" cy="1437933"/>
          </a:xfrm>
          <a:prstGeom prst="hexagon">
            <a:avLst>
              <a:gd name="adj" fmla="val 24419"/>
              <a:gd name="vf" fmla="val 115470"/>
            </a:avLst>
          </a:prstGeom>
          <a:blipFill dpi="0" rotWithShape="1">
            <a:blip r:embed="rId6"/>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Hexagon 13"/>
          <p:cNvSpPr/>
          <p:nvPr/>
        </p:nvSpPr>
        <p:spPr>
          <a:xfrm>
            <a:off x="3090151" y="3724453"/>
            <a:ext cx="1877440" cy="1607553"/>
          </a:xfrm>
          <a:prstGeom prst="hexagon">
            <a:avLst>
              <a:gd name="adj" fmla="val 24381"/>
              <a:gd name="vf" fmla="val 115470"/>
            </a:avLst>
          </a:prstGeom>
          <a:blipFill dpi="0" rotWithShape="1">
            <a:blip r:embed="rId7"/>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Hexagon 14"/>
          <p:cNvSpPr/>
          <p:nvPr/>
        </p:nvSpPr>
        <p:spPr>
          <a:xfrm>
            <a:off x="3090151" y="5402955"/>
            <a:ext cx="1838528" cy="1402031"/>
          </a:xfrm>
          <a:prstGeom prst="hexagon">
            <a:avLst>
              <a:gd name="adj" fmla="val 24128"/>
              <a:gd name="vf" fmla="val 115470"/>
            </a:avLst>
          </a:prstGeom>
          <a:blipFill>
            <a:blip r:embed="rId8"/>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 name="Hexagon 15"/>
          <p:cNvSpPr/>
          <p:nvPr/>
        </p:nvSpPr>
        <p:spPr>
          <a:xfrm>
            <a:off x="55124" y="2259704"/>
            <a:ext cx="1828798" cy="1410511"/>
          </a:xfrm>
          <a:prstGeom prst="hexagon">
            <a:avLst>
              <a:gd name="adj" fmla="val 24419"/>
              <a:gd name="vf" fmla="val 115470"/>
            </a:avLst>
          </a:prstGeom>
          <a:blipFill dpi="0" rotWithShape="1">
            <a:blip r:embed="rId9"/>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 name="Hexagon 16"/>
          <p:cNvSpPr/>
          <p:nvPr/>
        </p:nvSpPr>
        <p:spPr>
          <a:xfrm>
            <a:off x="1574258" y="1338575"/>
            <a:ext cx="1877440" cy="1607553"/>
          </a:xfrm>
          <a:prstGeom prst="hexagon">
            <a:avLst>
              <a:gd name="adj" fmla="val 24381"/>
              <a:gd name="vf" fmla="val 115470"/>
            </a:avLst>
          </a:prstGeom>
          <a:blipFill dpi="0" rotWithShape="1">
            <a:blip r:embed="rId10"/>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8" name="Hexagon 17"/>
          <p:cNvSpPr/>
          <p:nvPr/>
        </p:nvSpPr>
        <p:spPr>
          <a:xfrm>
            <a:off x="1574258" y="3020076"/>
            <a:ext cx="1838528" cy="1474372"/>
          </a:xfrm>
          <a:prstGeom prst="hexagon">
            <a:avLst>
              <a:gd name="adj" fmla="val 24128"/>
              <a:gd name="vf" fmla="val 115470"/>
            </a:avLst>
          </a:prstGeom>
          <a:blipFill>
            <a:blip r:embed="rId1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5" name="Hexagon 24"/>
          <p:cNvSpPr/>
          <p:nvPr/>
        </p:nvSpPr>
        <p:spPr>
          <a:xfrm>
            <a:off x="1535346" y="6089125"/>
            <a:ext cx="1877440" cy="1607553"/>
          </a:xfrm>
          <a:prstGeom prst="hexagon">
            <a:avLst>
              <a:gd name="adj" fmla="val 24381"/>
              <a:gd name="vf" fmla="val 115470"/>
            </a:avLst>
          </a:prstGeom>
          <a:blipFill dpi="0" rotWithShape="1">
            <a:blip r:embed="rId7"/>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254941228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49" name="Flowchart: Terminator 48">
            <a:extLst>
              <a:ext uri="{FF2B5EF4-FFF2-40B4-BE49-F238E27FC236}">
                <a16:creationId xmlns:a16="http://schemas.microsoft.com/office/drawing/2014/main" id="{4123CB44-A007-7489-AA0E-44DBE2793EB3}"/>
              </a:ext>
            </a:extLst>
          </p:cNvPr>
          <p:cNvSpPr/>
          <p:nvPr/>
        </p:nvSpPr>
        <p:spPr>
          <a:xfrm>
            <a:off x="5077838" y="398829"/>
            <a:ext cx="6984460" cy="6177069"/>
          </a:xfrm>
          <a:prstGeom prst="flowChartTerminator">
            <a:avLst/>
          </a:prstGeom>
          <a:solidFill>
            <a:srgbClr val="66CCFF"/>
          </a:soli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MỤC TIÊU CỦA CHUYỂN ĐỔI SỐ TRONG NÔNG NGHIỆP</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lang="vi-VN" sz="2000" b="1" dirty="0">
                <a:solidFill>
                  <a:srgbClr val="7030A0"/>
                </a:solidFill>
                <a:latin typeface="Times New Roman" panose="02020603050405020304" pitchFamily="18" charset="0"/>
                <a:cs typeface="Times New Roman" panose="02020603050405020304" pitchFamily="18" charset="0"/>
              </a:rPr>
              <a:t>1. Giảm thiểu thiệt hại do biến đổi khí hậu.</a:t>
            </a:r>
          </a:p>
          <a:p>
            <a:pPr marR="0" lvl="0" algn="just" defTabSz="914400" rtl="0" eaLnBrk="1" fontAlgn="auto" latinLnBrk="0" hangingPunct="1">
              <a:lnSpc>
                <a:spcPct val="100000"/>
              </a:lnSpc>
              <a:spcBef>
                <a:spcPts val="0"/>
              </a:spcBef>
              <a:spcAft>
                <a:spcPts val="0"/>
              </a:spcAft>
              <a:buClrTx/>
              <a:buSzTx/>
              <a:tabLst/>
              <a:defRPr/>
            </a:pPr>
            <a:endParaRPr lang="vi-VN" sz="2000" b="1" dirty="0">
              <a:solidFill>
                <a:srgbClr val="7030A0"/>
              </a:solidFill>
              <a:latin typeface="Times New Roman" panose="02020603050405020304" pitchFamily="18" charset="0"/>
              <a:cs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2. Giúp nông dân kết nối trực tiếp với người tiêu dùng.</a:t>
            </a:r>
          </a:p>
          <a:p>
            <a:pPr marR="0" lvl="0" algn="just" defTabSz="914400" rtl="0" eaLnBrk="1" fontAlgn="auto" latinLnBrk="0" hangingPunct="1">
              <a:lnSpc>
                <a:spcPct val="100000"/>
              </a:lnSpc>
              <a:spcBef>
                <a:spcPts val="0"/>
              </a:spcBef>
              <a:spcAft>
                <a:spcPts val="0"/>
              </a:spcAft>
              <a:buClrTx/>
              <a:buSzTx/>
              <a:tabLst/>
              <a:defRPr/>
            </a:pPr>
            <a:endPar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lang="vi-VN" sz="2000" b="1" dirty="0">
                <a:solidFill>
                  <a:srgbClr val="7030A0"/>
                </a:solidFill>
                <a:latin typeface="Times New Roman" panose="02020603050405020304" pitchFamily="18" charset="0"/>
                <a:cs typeface="Times New Roman" panose="02020603050405020304" pitchFamily="18" charset="0"/>
              </a:rPr>
              <a:t>3. Tiết kiệm thời gian và nguồn lực.</a:t>
            </a:r>
          </a:p>
          <a:p>
            <a:pPr marR="0" lvl="0" algn="just" defTabSz="914400" rtl="0" eaLnBrk="1" fontAlgn="auto" latinLnBrk="0" hangingPunct="1">
              <a:lnSpc>
                <a:spcPct val="100000"/>
              </a:lnSpc>
              <a:spcBef>
                <a:spcPts val="0"/>
              </a:spcBef>
              <a:spcAft>
                <a:spcPts val="0"/>
              </a:spcAft>
              <a:buClrTx/>
              <a:buSzTx/>
              <a:tabLst/>
              <a:defRPr/>
            </a:pPr>
            <a:endParaRPr lang="vi-VN" sz="2000" b="1" dirty="0">
              <a:solidFill>
                <a:srgbClr val="7030A0"/>
              </a:solidFill>
              <a:latin typeface="Times New Roman" panose="02020603050405020304" pitchFamily="18" charset="0"/>
              <a:cs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4. Nâng cao năng suất lao động.</a:t>
            </a:r>
          </a:p>
          <a:p>
            <a:pPr marR="0" lvl="0" algn="just" defTabSz="914400" rtl="0" eaLnBrk="1" fontAlgn="auto" latinLnBrk="0" hangingPunct="1">
              <a:lnSpc>
                <a:spcPct val="100000"/>
              </a:lnSpc>
              <a:spcBef>
                <a:spcPts val="0"/>
              </a:spcBef>
              <a:spcAft>
                <a:spcPts val="0"/>
              </a:spcAft>
              <a:buClrTx/>
              <a:buSzTx/>
              <a:tabLst/>
              <a:defRPr/>
            </a:pPr>
            <a:endPar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endParaRPr>
          </a:p>
          <a:p>
            <a:pPr marR="0" lvl="0" algn="just" defTabSz="914400" rtl="0" eaLnBrk="1" fontAlgn="auto" latinLnBrk="0" hangingPunct="1">
              <a:lnSpc>
                <a:spcPct val="100000"/>
              </a:lnSpc>
              <a:spcBef>
                <a:spcPts val="0"/>
              </a:spcBef>
              <a:spcAft>
                <a:spcPts val="0"/>
              </a:spcAft>
              <a:buClrTx/>
              <a:buSzTx/>
              <a:tabLst/>
              <a:defRPr/>
            </a:pPr>
            <a:r>
              <a:rPr lang="vi-VN" sz="2000" b="1" dirty="0">
                <a:solidFill>
                  <a:srgbClr val="7030A0"/>
                </a:solidFill>
                <a:latin typeface="Times New Roman" panose="02020603050405020304" pitchFamily="18" charset="0"/>
                <a:cs typeface="Times New Roman" panose="02020603050405020304" pitchFamily="18" charset="0"/>
              </a:rPr>
              <a:t>5. Nâng cao chất lượng sản phẩm.</a:t>
            </a:r>
            <a:endPar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endParaRPr>
          </a:p>
        </p:txBody>
      </p:sp>
      <p:sp>
        <p:nvSpPr>
          <p:cNvPr id="7" name="Hexagon 6"/>
          <p:cNvSpPr/>
          <p:nvPr/>
        </p:nvSpPr>
        <p:spPr>
          <a:xfrm>
            <a:off x="3133928" y="2259703"/>
            <a:ext cx="1828798" cy="1410511"/>
          </a:xfrm>
          <a:prstGeom prst="hexagon">
            <a:avLst>
              <a:gd name="adj" fmla="val 24419"/>
              <a:gd name="vf" fmla="val 115470"/>
            </a:avLst>
          </a:prstGeom>
          <a:blipFill dpi="0" rotWithShape="1">
            <a:blip r:embed="rId4"/>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Hexagon 7"/>
          <p:cNvSpPr/>
          <p:nvPr/>
        </p:nvSpPr>
        <p:spPr>
          <a:xfrm>
            <a:off x="19453" y="3724453"/>
            <a:ext cx="1877440" cy="1607553"/>
          </a:xfrm>
          <a:prstGeom prst="hexagon">
            <a:avLst>
              <a:gd name="adj" fmla="val 24381"/>
              <a:gd name="vf" fmla="val 115470"/>
            </a:avLst>
          </a:prstGeom>
          <a:blipFill dpi="0" rotWithShape="1">
            <a:blip r:embed="rId4"/>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Hexagon 8"/>
          <p:cNvSpPr/>
          <p:nvPr/>
        </p:nvSpPr>
        <p:spPr>
          <a:xfrm>
            <a:off x="58365" y="5369668"/>
            <a:ext cx="1838528" cy="1402031"/>
          </a:xfrm>
          <a:prstGeom prst="hexagon">
            <a:avLst>
              <a:gd name="adj" fmla="val 24128"/>
              <a:gd name="vf" fmla="val 115470"/>
            </a:avLst>
          </a:prstGeom>
          <a:blipFill>
            <a:blip r:embed="rId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Hexagon 12"/>
          <p:cNvSpPr/>
          <p:nvPr/>
        </p:nvSpPr>
        <p:spPr>
          <a:xfrm>
            <a:off x="1588865" y="4580243"/>
            <a:ext cx="1823921" cy="1437933"/>
          </a:xfrm>
          <a:prstGeom prst="hexagon">
            <a:avLst>
              <a:gd name="adj" fmla="val 24419"/>
              <a:gd name="vf" fmla="val 115470"/>
            </a:avLst>
          </a:prstGeom>
          <a:blipFill dpi="0" rotWithShape="1">
            <a:blip r:embed="rId6"/>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Hexagon 13"/>
          <p:cNvSpPr/>
          <p:nvPr/>
        </p:nvSpPr>
        <p:spPr>
          <a:xfrm>
            <a:off x="3090151" y="3724453"/>
            <a:ext cx="1877440" cy="1607553"/>
          </a:xfrm>
          <a:prstGeom prst="hexagon">
            <a:avLst>
              <a:gd name="adj" fmla="val 24381"/>
              <a:gd name="vf" fmla="val 115470"/>
            </a:avLst>
          </a:prstGeom>
          <a:blipFill dpi="0" rotWithShape="1">
            <a:blip r:embed="rId7"/>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Hexagon 14"/>
          <p:cNvSpPr/>
          <p:nvPr/>
        </p:nvSpPr>
        <p:spPr>
          <a:xfrm>
            <a:off x="3090151" y="5402955"/>
            <a:ext cx="1838528" cy="1402031"/>
          </a:xfrm>
          <a:prstGeom prst="hexagon">
            <a:avLst>
              <a:gd name="adj" fmla="val 24128"/>
              <a:gd name="vf" fmla="val 115470"/>
            </a:avLst>
          </a:prstGeom>
          <a:blipFill>
            <a:blip r:embed="rId8"/>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Hexagon 15"/>
          <p:cNvSpPr/>
          <p:nvPr/>
        </p:nvSpPr>
        <p:spPr>
          <a:xfrm>
            <a:off x="55124" y="2259704"/>
            <a:ext cx="1828798" cy="1410511"/>
          </a:xfrm>
          <a:prstGeom prst="hexagon">
            <a:avLst>
              <a:gd name="adj" fmla="val 24419"/>
              <a:gd name="vf" fmla="val 115470"/>
            </a:avLst>
          </a:prstGeom>
          <a:blipFill dpi="0" rotWithShape="1">
            <a:blip r:embed="rId9"/>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Hexagon 16"/>
          <p:cNvSpPr/>
          <p:nvPr/>
        </p:nvSpPr>
        <p:spPr>
          <a:xfrm>
            <a:off x="1574258" y="1338575"/>
            <a:ext cx="1877440" cy="1607553"/>
          </a:xfrm>
          <a:prstGeom prst="hexagon">
            <a:avLst>
              <a:gd name="adj" fmla="val 24381"/>
              <a:gd name="vf" fmla="val 115470"/>
            </a:avLst>
          </a:prstGeom>
          <a:blipFill dpi="0" rotWithShape="1">
            <a:blip r:embed="rId10"/>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Hexagon 17"/>
          <p:cNvSpPr/>
          <p:nvPr/>
        </p:nvSpPr>
        <p:spPr>
          <a:xfrm>
            <a:off x="1574258" y="3020076"/>
            <a:ext cx="1838528" cy="1474372"/>
          </a:xfrm>
          <a:prstGeom prst="hexagon">
            <a:avLst>
              <a:gd name="adj" fmla="val 24128"/>
              <a:gd name="vf" fmla="val 115470"/>
            </a:avLst>
          </a:prstGeom>
          <a:blipFill>
            <a:blip r:embed="rId1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Hexagon 24"/>
          <p:cNvSpPr/>
          <p:nvPr/>
        </p:nvSpPr>
        <p:spPr>
          <a:xfrm>
            <a:off x="1535346" y="6089125"/>
            <a:ext cx="1877440" cy="1607553"/>
          </a:xfrm>
          <a:prstGeom prst="hexagon">
            <a:avLst>
              <a:gd name="adj" fmla="val 24381"/>
              <a:gd name="vf" fmla="val 115470"/>
            </a:avLst>
          </a:prstGeom>
          <a:blipFill dpi="0" rotWithShape="1">
            <a:blip r:embed="rId7"/>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618186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C85A2E"/>
          </a:solidFill>
          <a:ln w="12700">
            <a:solidFill>
              <a:srgbClr val="C85A2E"/>
            </a:solidFill>
            <a:prstDash val="solid"/>
          </a:ln>
        </p:spPr>
        <p:txBody>
          <a:bodyPr/>
          <a:lstStyle/>
          <a:p>
            <a:endParaRPr lang="en-US"/>
          </a:p>
        </p:txBody>
      </p:sp>
      <p:sp>
        <p:nvSpPr>
          <p:cNvPr id="4" name="Text 2"/>
          <p:cNvSpPr/>
          <p:nvPr/>
        </p:nvSpPr>
        <p:spPr>
          <a:xfrm>
            <a:off x="487680" y="365760"/>
            <a:ext cx="10728960" cy="487680"/>
          </a:xfrm>
          <a:prstGeom prst="rect">
            <a:avLst/>
          </a:prstGeom>
          <a:noFill/>
          <a:ln/>
        </p:spPr>
        <p:txBody>
          <a:bodyPr wrap="square" lIns="0" tIns="0" rIns="0" bIns="0" rtlCol="0" anchor="ctr"/>
          <a:lstStyle/>
          <a:p>
            <a:r>
              <a:rPr lang="en-US" sz="2400" b="1" dirty="0">
                <a:solidFill>
                  <a:srgbClr val="1A1A1A"/>
                </a:solidFill>
                <a:latin typeface="Arial" pitchFamily="34" charset="0"/>
                <a:ea typeface="Arial" pitchFamily="34" charset="-122"/>
                <a:cs typeface="Arial" pitchFamily="34" charset="-120"/>
              </a:rPr>
              <a:t>CÁC CÔNG NGHỆ SỐ CHỦ YẾU</a:t>
            </a:r>
            <a:endParaRPr lang="en-US" sz="2400" dirty="0"/>
          </a:p>
        </p:txBody>
      </p:sp>
      <p:sp>
        <p:nvSpPr>
          <p:cNvPr id="5" name="Shape 3"/>
          <p:cNvSpPr/>
          <p:nvPr/>
        </p:nvSpPr>
        <p:spPr>
          <a:xfrm>
            <a:off x="487680" y="975360"/>
            <a:ext cx="11216640" cy="24384"/>
          </a:xfrm>
          <a:prstGeom prst="rect">
            <a:avLst/>
          </a:prstGeom>
          <a:solidFill>
            <a:srgbClr val="D4CEBF"/>
          </a:solidFill>
          <a:ln w="12700">
            <a:solidFill>
              <a:srgbClr val="333333"/>
            </a:solidFill>
            <a:prstDash val="solid"/>
          </a:ln>
        </p:spPr>
        <p:txBody>
          <a:bodyPr/>
          <a:lstStyle/>
          <a:p>
            <a:endParaRPr lang="en-US"/>
          </a:p>
        </p:txBody>
      </p:sp>
      <p:sp>
        <p:nvSpPr>
          <p:cNvPr id="6" name="Shape 4"/>
          <p:cNvSpPr/>
          <p:nvPr/>
        </p:nvSpPr>
        <p:spPr>
          <a:xfrm>
            <a:off x="487680" y="1402080"/>
            <a:ext cx="3657600" cy="2072640"/>
          </a:xfrm>
          <a:prstGeom prst="roundRect">
            <a:avLst>
              <a:gd name="adj" fmla="val 5882"/>
            </a:avLst>
          </a:prstGeom>
          <a:solidFill>
            <a:srgbClr val="F8F3E6"/>
          </a:solidFill>
          <a:ln/>
        </p:spPr>
        <p:txBody>
          <a:bodyPr/>
          <a:lstStyle/>
          <a:p>
            <a:endParaRPr lang="en-US"/>
          </a:p>
        </p:txBody>
      </p:sp>
      <p:sp>
        <p:nvSpPr>
          <p:cNvPr id="7" name="Shape 5"/>
          <p:cNvSpPr/>
          <p:nvPr/>
        </p:nvSpPr>
        <p:spPr>
          <a:xfrm>
            <a:off x="731520" y="1706880"/>
            <a:ext cx="548640" cy="548640"/>
          </a:xfrm>
          <a:prstGeom prst="ellipse">
            <a:avLst/>
          </a:prstGeom>
          <a:solidFill>
            <a:srgbClr val="C85A2E"/>
          </a:solidFill>
          <a:ln w="12700">
            <a:solidFill>
              <a:srgbClr val="333333"/>
            </a:solidFill>
            <a:prstDash val="solid"/>
          </a:ln>
        </p:spPr>
        <p:txBody>
          <a:bodyPr/>
          <a:lstStyle/>
          <a:p>
            <a:endParaRPr lang="en-US"/>
          </a:p>
        </p:txBody>
      </p:sp>
      <p:sp>
        <p:nvSpPr>
          <p:cNvPr id="8" name="Text 6"/>
          <p:cNvSpPr/>
          <p:nvPr/>
        </p:nvSpPr>
        <p:spPr>
          <a:xfrm>
            <a:off x="731520" y="1767840"/>
            <a:ext cx="548640" cy="426720"/>
          </a:xfrm>
          <a:prstGeom prst="rect">
            <a:avLst/>
          </a:prstGeom>
          <a:noFill/>
          <a:ln/>
        </p:spPr>
        <p:txBody>
          <a:bodyPr wrap="square" lIns="0" tIns="0" rIns="0" bIns="0" rtlCol="0" anchor="ctr"/>
          <a:lstStyle/>
          <a:p>
            <a:pPr algn="ctr"/>
            <a:r>
              <a:rPr lang="en-US" sz="1867" b="1" dirty="0">
                <a:solidFill>
                  <a:srgbClr val="F2ECDD"/>
                </a:solidFill>
                <a:latin typeface="Arial" pitchFamily="34" charset="0"/>
                <a:ea typeface="Arial" pitchFamily="34" charset="-122"/>
                <a:cs typeface="Arial" pitchFamily="34" charset="-120"/>
              </a:rPr>
              <a:t>1</a:t>
            </a:r>
            <a:endParaRPr lang="en-US" sz="1867" dirty="0"/>
          </a:p>
        </p:txBody>
      </p:sp>
      <p:sp>
        <p:nvSpPr>
          <p:cNvPr id="9" name="Text 7"/>
          <p:cNvSpPr/>
          <p:nvPr/>
        </p:nvSpPr>
        <p:spPr>
          <a:xfrm>
            <a:off x="670560" y="2438400"/>
            <a:ext cx="3291840" cy="426720"/>
          </a:xfrm>
          <a:prstGeom prst="rect">
            <a:avLst/>
          </a:prstGeom>
          <a:noFill/>
          <a:ln/>
        </p:spPr>
        <p:txBody>
          <a:bodyPr wrap="square" lIns="0" tIns="0" rIns="0" bIns="0" rtlCol="0" anchor="ctr"/>
          <a:lstStyle/>
          <a:p>
            <a:r>
              <a:rPr lang="en-US" sz="1867" b="1" dirty="0">
                <a:solidFill>
                  <a:srgbClr val="1A1A1A"/>
                </a:solidFill>
                <a:latin typeface="Arial" pitchFamily="34" charset="0"/>
                <a:ea typeface="Arial" pitchFamily="34" charset="-122"/>
                <a:cs typeface="Arial" pitchFamily="34" charset="-120"/>
              </a:rPr>
              <a:t>Điện thoại &amp; Internet</a:t>
            </a:r>
            <a:endParaRPr lang="en-US" sz="1867" dirty="0"/>
          </a:p>
        </p:txBody>
      </p:sp>
      <p:sp>
        <p:nvSpPr>
          <p:cNvPr id="10" name="Text 8"/>
          <p:cNvSpPr/>
          <p:nvPr/>
        </p:nvSpPr>
        <p:spPr>
          <a:xfrm>
            <a:off x="670560" y="2865120"/>
            <a:ext cx="3291840" cy="487680"/>
          </a:xfrm>
          <a:prstGeom prst="rect">
            <a:avLst/>
          </a:prstGeom>
          <a:noFill/>
          <a:ln/>
        </p:spPr>
        <p:txBody>
          <a:bodyPr wrap="square" lIns="0" tIns="0" rIns="0" bIns="0" rtlCol="0" anchor="ctr"/>
          <a:lstStyle/>
          <a:p>
            <a:r>
              <a:rPr lang="en-US" sz="1600" dirty="0">
                <a:solidFill>
                  <a:srgbClr val="6B6B6B"/>
                </a:solidFill>
                <a:latin typeface="Arial" pitchFamily="34" charset="0"/>
                <a:ea typeface="Arial" pitchFamily="34" charset="-122"/>
                <a:cs typeface="Arial" pitchFamily="34" charset="-120"/>
              </a:rPr>
              <a:t>Tra cứu, liên lạc, quảng bá sản phẩm</a:t>
            </a:r>
            <a:endParaRPr lang="en-US" sz="1600" dirty="0"/>
          </a:p>
        </p:txBody>
      </p:sp>
      <p:sp>
        <p:nvSpPr>
          <p:cNvPr id="11" name="Shape 9"/>
          <p:cNvSpPr/>
          <p:nvPr/>
        </p:nvSpPr>
        <p:spPr>
          <a:xfrm>
            <a:off x="4328160" y="1402080"/>
            <a:ext cx="3657600" cy="2072640"/>
          </a:xfrm>
          <a:prstGeom prst="roundRect">
            <a:avLst>
              <a:gd name="adj" fmla="val 5882"/>
            </a:avLst>
          </a:prstGeom>
          <a:solidFill>
            <a:srgbClr val="F8F3E6"/>
          </a:solidFill>
          <a:ln/>
        </p:spPr>
        <p:txBody>
          <a:bodyPr/>
          <a:lstStyle/>
          <a:p>
            <a:endParaRPr lang="en-US"/>
          </a:p>
        </p:txBody>
      </p:sp>
      <p:sp>
        <p:nvSpPr>
          <p:cNvPr id="12" name="Shape 10"/>
          <p:cNvSpPr/>
          <p:nvPr/>
        </p:nvSpPr>
        <p:spPr>
          <a:xfrm>
            <a:off x="4572000" y="1706880"/>
            <a:ext cx="548640" cy="548640"/>
          </a:xfrm>
          <a:prstGeom prst="ellipse">
            <a:avLst/>
          </a:prstGeom>
          <a:solidFill>
            <a:srgbClr val="C85A2E"/>
          </a:solidFill>
          <a:ln w="12700">
            <a:solidFill>
              <a:srgbClr val="333333"/>
            </a:solidFill>
            <a:prstDash val="solid"/>
          </a:ln>
        </p:spPr>
        <p:txBody>
          <a:bodyPr/>
          <a:lstStyle/>
          <a:p>
            <a:endParaRPr lang="en-US"/>
          </a:p>
        </p:txBody>
      </p:sp>
      <p:sp>
        <p:nvSpPr>
          <p:cNvPr id="13" name="Text 11"/>
          <p:cNvSpPr/>
          <p:nvPr/>
        </p:nvSpPr>
        <p:spPr>
          <a:xfrm>
            <a:off x="4572000" y="1767840"/>
            <a:ext cx="548640" cy="426720"/>
          </a:xfrm>
          <a:prstGeom prst="rect">
            <a:avLst/>
          </a:prstGeom>
          <a:noFill/>
          <a:ln/>
        </p:spPr>
        <p:txBody>
          <a:bodyPr wrap="square" lIns="0" tIns="0" rIns="0" bIns="0" rtlCol="0" anchor="ctr"/>
          <a:lstStyle/>
          <a:p>
            <a:pPr algn="ctr"/>
            <a:r>
              <a:rPr lang="en-US" sz="1867" b="1" dirty="0">
                <a:solidFill>
                  <a:srgbClr val="F2ECDD"/>
                </a:solidFill>
                <a:latin typeface="Arial" pitchFamily="34" charset="0"/>
                <a:ea typeface="Arial" pitchFamily="34" charset="-122"/>
                <a:cs typeface="Arial" pitchFamily="34" charset="-120"/>
              </a:rPr>
              <a:t>2</a:t>
            </a:r>
            <a:endParaRPr lang="en-US" sz="1867" dirty="0"/>
          </a:p>
        </p:txBody>
      </p:sp>
      <p:sp>
        <p:nvSpPr>
          <p:cNvPr id="14" name="Text 12"/>
          <p:cNvSpPr/>
          <p:nvPr/>
        </p:nvSpPr>
        <p:spPr>
          <a:xfrm>
            <a:off x="4511040" y="2438400"/>
            <a:ext cx="3291840" cy="426720"/>
          </a:xfrm>
          <a:prstGeom prst="rect">
            <a:avLst/>
          </a:prstGeom>
          <a:noFill/>
          <a:ln/>
        </p:spPr>
        <p:txBody>
          <a:bodyPr wrap="square" lIns="0" tIns="0" rIns="0" bIns="0" rtlCol="0" anchor="ctr"/>
          <a:lstStyle/>
          <a:p>
            <a:r>
              <a:rPr lang="en-US" sz="1867" b="1" dirty="0">
                <a:solidFill>
                  <a:srgbClr val="1A1A1A"/>
                </a:solidFill>
                <a:latin typeface="Arial" pitchFamily="34" charset="0"/>
                <a:ea typeface="Arial" pitchFamily="34" charset="-122"/>
                <a:cs typeface="Arial" pitchFamily="34" charset="-120"/>
              </a:rPr>
              <a:t>IoT &amp; Cảm biến</a:t>
            </a:r>
            <a:endParaRPr lang="en-US" sz="1867" dirty="0"/>
          </a:p>
        </p:txBody>
      </p:sp>
      <p:sp>
        <p:nvSpPr>
          <p:cNvPr id="15" name="Text 13"/>
          <p:cNvSpPr/>
          <p:nvPr/>
        </p:nvSpPr>
        <p:spPr>
          <a:xfrm>
            <a:off x="4511040" y="2865120"/>
            <a:ext cx="3291840" cy="487680"/>
          </a:xfrm>
          <a:prstGeom prst="rect">
            <a:avLst/>
          </a:prstGeom>
          <a:noFill/>
          <a:ln/>
        </p:spPr>
        <p:txBody>
          <a:bodyPr wrap="square" lIns="0" tIns="0" rIns="0" bIns="0" rtlCol="0" anchor="ctr"/>
          <a:lstStyle/>
          <a:p>
            <a:r>
              <a:rPr lang="en-US" sz="1600" dirty="0">
                <a:solidFill>
                  <a:srgbClr val="6B6B6B"/>
                </a:solidFill>
                <a:latin typeface="Arial" pitchFamily="34" charset="0"/>
                <a:ea typeface="Arial" pitchFamily="34" charset="-122"/>
                <a:cs typeface="Arial" pitchFamily="34" charset="-120"/>
              </a:rPr>
              <a:t>Theo dõi độ ẩm, nhiệt độ, tưới tự động</a:t>
            </a:r>
            <a:endParaRPr lang="en-US" sz="1600" dirty="0"/>
          </a:p>
        </p:txBody>
      </p:sp>
      <p:sp>
        <p:nvSpPr>
          <p:cNvPr id="16" name="Shape 14"/>
          <p:cNvSpPr/>
          <p:nvPr/>
        </p:nvSpPr>
        <p:spPr>
          <a:xfrm>
            <a:off x="8168640" y="1402080"/>
            <a:ext cx="3657600" cy="2072640"/>
          </a:xfrm>
          <a:prstGeom prst="roundRect">
            <a:avLst>
              <a:gd name="adj" fmla="val 5882"/>
            </a:avLst>
          </a:prstGeom>
          <a:solidFill>
            <a:srgbClr val="F8F3E6"/>
          </a:solidFill>
          <a:ln/>
        </p:spPr>
        <p:txBody>
          <a:bodyPr/>
          <a:lstStyle/>
          <a:p>
            <a:endParaRPr lang="en-US"/>
          </a:p>
        </p:txBody>
      </p:sp>
      <p:sp>
        <p:nvSpPr>
          <p:cNvPr id="17" name="Shape 15"/>
          <p:cNvSpPr/>
          <p:nvPr/>
        </p:nvSpPr>
        <p:spPr>
          <a:xfrm>
            <a:off x="8412480" y="1706880"/>
            <a:ext cx="548640" cy="548640"/>
          </a:xfrm>
          <a:prstGeom prst="ellipse">
            <a:avLst/>
          </a:prstGeom>
          <a:solidFill>
            <a:srgbClr val="C85A2E"/>
          </a:solidFill>
          <a:ln w="12700">
            <a:solidFill>
              <a:srgbClr val="333333"/>
            </a:solidFill>
            <a:prstDash val="solid"/>
          </a:ln>
        </p:spPr>
        <p:txBody>
          <a:bodyPr/>
          <a:lstStyle/>
          <a:p>
            <a:endParaRPr lang="en-US"/>
          </a:p>
        </p:txBody>
      </p:sp>
      <p:sp>
        <p:nvSpPr>
          <p:cNvPr id="18" name="Text 16"/>
          <p:cNvSpPr/>
          <p:nvPr/>
        </p:nvSpPr>
        <p:spPr>
          <a:xfrm>
            <a:off x="8412480" y="1767840"/>
            <a:ext cx="548640" cy="426720"/>
          </a:xfrm>
          <a:prstGeom prst="rect">
            <a:avLst/>
          </a:prstGeom>
          <a:noFill/>
          <a:ln/>
        </p:spPr>
        <p:txBody>
          <a:bodyPr wrap="square" lIns="0" tIns="0" rIns="0" bIns="0" rtlCol="0" anchor="ctr"/>
          <a:lstStyle/>
          <a:p>
            <a:pPr algn="ctr"/>
            <a:r>
              <a:rPr lang="en-US" sz="1867" b="1" dirty="0">
                <a:solidFill>
                  <a:srgbClr val="F2ECDD"/>
                </a:solidFill>
                <a:latin typeface="Arial" pitchFamily="34" charset="0"/>
                <a:ea typeface="Arial" pitchFamily="34" charset="-122"/>
                <a:cs typeface="Arial" pitchFamily="34" charset="-120"/>
              </a:rPr>
              <a:t>3</a:t>
            </a:r>
            <a:endParaRPr lang="en-US" sz="1867" dirty="0"/>
          </a:p>
        </p:txBody>
      </p:sp>
      <p:sp>
        <p:nvSpPr>
          <p:cNvPr id="19" name="Text 17"/>
          <p:cNvSpPr/>
          <p:nvPr/>
        </p:nvSpPr>
        <p:spPr>
          <a:xfrm>
            <a:off x="8351520" y="2438400"/>
            <a:ext cx="3291840" cy="426720"/>
          </a:xfrm>
          <a:prstGeom prst="rect">
            <a:avLst/>
          </a:prstGeom>
          <a:noFill/>
          <a:ln/>
        </p:spPr>
        <p:txBody>
          <a:bodyPr wrap="square" lIns="0" tIns="0" rIns="0" bIns="0" rtlCol="0" anchor="ctr"/>
          <a:lstStyle/>
          <a:p>
            <a:r>
              <a:rPr lang="en-US" sz="1867" b="1" dirty="0">
                <a:solidFill>
                  <a:srgbClr val="1A1A1A"/>
                </a:solidFill>
                <a:latin typeface="Arial" pitchFamily="34" charset="0"/>
                <a:ea typeface="Arial" pitchFamily="34" charset="-122"/>
                <a:cs typeface="Arial" pitchFamily="34" charset="-120"/>
              </a:rPr>
              <a:t>AI &amp; Phân tích dữ liệu</a:t>
            </a:r>
            <a:endParaRPr lang="en-US" sz="1867" dirty="0"/>
          </a:p>
        </p:txBody>
      </p:sp>
      <p:sp>
        <p:nvSpPr>
          <p:cNvPr id="20" name="Text 18"/>
          <p:cNvSpPr/>
          <p:nvPr/>
        </p:nvSpPr>
        <p:spPr>
          <a:xfrm>
            <a:off x="8351520" y="2865120"/>
            <a:ext cx="3291840" cy="487680"/>
          </a:xfrm>
          <a:prstGeom prst="rect">
            <a:avLst/>
          </a:prstGeom>
          <a:noFill/>
          <a:ln/>
        </p:spPr>
        <p:txBody>
          <a:bodyPr wrap="square" lIns="0" tIns="0" rIns="0" bIns="0" rtlCol="0" anchor="ctr"/>
          <a:lstStyle/>
          <a:p>
            <a:r>
              <a:rPr lang="en-US" sz="1600" dirty="0">
                <a:solidFill>
                  <a:srgbClr val="6B6B6B"/>
                </a:solidFill>
                <a:latin typeface="Arial" pitchFamily="34" charset="0"/>
                <a:ea typeface="Arial" pitchFamily="34" charset="-122"/>
                <a:cs typeface="Arial" pitchFamily="34" charset="-120"/>
              </a:rPr>
              <a:t>Nhận diện bất thường, dự báo khi có dữ liệu</a:t>
            </a:r>
            <a:endParaRPr lang="en-US" sz="1600" dirty="0"/>
          </a:p>
        </p:txBody>
      </p:sp>
      <p:sp>
        <p:nvSpPr>
          <p:cNvPr id="21" name="Shape 19"/>
          <p:cNvSpPr/>
          <p:nvPr/>
        </p:nvSpPr>
        <p:spPr>
          <a:xfrm>
            <a:off x="487680" y="3718560"/>
            <a:ext cx="3657600" cy="2072640"/>
          </a:xfrm>
          <a:prstGeom prst="roundRect">
            <a:avLst>
              <a:gd name="adj" fmla="val 5882"/>
            </a:avLst>
          </a:prstGeom>
          <a:solidFill>
            <a:srgbClr val="F8F3E6"/>
          </a:solidFill>
          <a:ln/>
        </p:spPr>
        <p:txBody>
          <a:bodyPr/>
          <a:lstStyle/>
          <a:p>
            <a:endParaRPr lang="en-US"/>
          </a:p>
        </p:txBody>
      </p:sp>
      <p:sp>
        <p:nvSpPr>
          <p:cNvPr id="22" name="Shape 20"/>
          <p:cNvSpPr/>
          <p:nvPr/>
        </p:nvSpPr>
        <p:spPr>
          <a:xfrm>
            <a:off x="731520" y="4023360"/>
            <a:ext cx="548640" cy="548640"/>
          </a:xfrm>
          <a:prstGeom prst="ellipse">
            <a:avLst/>
          </a:prstGeom>
          <a:solidFill>
            <a:srgbClr val="C85A2E"/>
          </a:solidFill>
          <a:ln w="12700">
            <a:solidFill>
              <a:srgbClr val="333333"/>
            </a:solidFill>
            <a:prstDash val="solid"/>
          </a:ln>
        </p:spPr>
        <p:txBody>
          <a:bodyPr/>
          <a:lstStyle/>
          <a:p>
            <a:endParaRPr lang="en-US"/>
          </a:p>
        </p:txBody>
      </p:sp>
      <p:sp>
        <p:nvSpPr>
          <p:cNvPr id="23" name="Text 21"/>
          <p:cNvSpPr/>
          <p:nvPr/>
        </p:nvSpPr>
        <p:spPr>
          <a:xfrm>
            <a:off x="731520" y="4084320"/>
            <a:ext cx="548640" cy="426720"/>
          </a:xfrm>
          <a:prstGeom prst="rect">
            <a:avLst/>
          </a:prstGeom>
          <a:noFill/>
          <a:ln/>
        </p:spPr>
        <p:txBody>
          <a:bodyPr wrap="square" lIns="0" tIns="0" rIns="0" bIns="0" rtlCol="0" anchor="ctr"/>
          <a:lstStyle/>
          <a:p>
            <a:pPr algn="ctr"/>
            <a:r>
              <a:rPr lang="en-US" sz="1867" b="1" dirty="0">
                <a:solidFill>
                  <a:srgbClr val="F2ECDD"/>
                </a:solidFill>
                <a:latin typeface="Arial" pitchFamily="34" charset="0"/>
                <a:ea typeface="Arial" pitchFamily="34" charset="-122"/>
                <a:cs typeface="Arial" pitchFamily="34" charset="-120"/>
              </a:rPr>
              <a:t>4</a:t>
            </a:r>
            <a:endParaRPr lang="en-US" sz="1867" dirty="0"/>
          </a:p>
        </p:txBody>
      </p:sp>
      <p:sp>
        <p:nvSpPr>
          <p:cNvPr id="24" name="Text 22"/>
          <p:cNvSpPr/>
          <p:nvPr/>
        </p:nvSpPr>
        <p:spPr>
          <a:xfrm>
            <a:off x="670560" y="4754880"/>
            <a:ext cx="3291840" cy="426720"/>
          </a:xfrm>
          <a:prstGeom prst="rect">
            <a:avLst/>
          </a:prstGeom>
          <a:noFill/>
          <a:ln/>
        </p:spPr>
        <p:txBody>
          <a:bodyPr wrap="square" lIns="0" tIns="0" rIns="0" bIns="0" rtlCol="0" anchor="ctr"/>
          <a:lstStyle/>
          <a:p>
            <a:r>
              <a:rPr lang="en-US" sz="1867" b="1" dirty="0">
                <a:solidFill>
                  <a:srgbClr val="1A1A1A"/>
                </a:solidFill>
                <a:latin typeface="Arial" pitchFamily="34" charset="0"/>
                <a:ea typeface="Arial" pitchFamily="34" charset="-122"/>
                <a:cs typeface="Arial" pitchFamily="34" charset="-120"/>
              </a:rPr>
              <a:t>Mã QR &amp; Nhật ký điện tử</a:t>
            </a:r>
            <a:endParaRPr lang="en-US" sz="1867" dirty="0"/>
          </a:p>
        </p:txBody>
      </p:sp>
      <p:sp>
        <p:nvSpPr>
          <p:cNvPr id="25" name="Text 23"/>
          <p:cNvSpPr/>
          <p:nvPr/>
        </p:nvSpPr>
        <p:spPr>
          <a:xfrm>
            <a:off x="670560" y="5181600"/>
            <a:ext cx="3291840" cy="487680"/>
          </a:xfrm>
          <a:prstGeom prst="rect">
            <a:avLst/>
          </a:prstGeom>
          <a:noFill/>
          <a:ln/>
        </p:spPr>
        <p:txBody>
          <a:bodyPr wrap="square" lIns="0" tIns="0" rIns="0" bIns="0" rtlCol="0" anchor="ctr"/>
          <a:lstStyle/>
          <a:p>
            <a:r>
              <a:rPr lang="en-US" sz="1600" dirty="0">
                <a:solidFill>
                  <a:srgbClr val="6B6B6B"/>
                </a:solidFill>
                <a:latin typeface="Arial" pitchFamily="34" charset="0"/>
                <a:ea typeface="Arial" pitchFamily="34" charset="-122"/>
                <a:cs typeface="Arial" pitchFamily="34" charset="-120"/>
              </a:rPr>
              <a:t>Thông tin quy trình và nguồn gốc</a:t>
            </a:r>
            <a:endParaRPr lang="en-US" sz="1600" dirty="0"/>
          </a:p>
        </p:txBody>
      </p:sp>
      <p:sp>
        <p:nvSpPr>
          <p:cNvPr id="26" name="Shape 24"/>
          <p:cNvSpPr/>
          <p:nvPr/>
        </p:nvSpPr>
        <p:spPr>
          <a:xfrm>
            <a:off x="4328160" y="3718560"/>
            <a:ext cx="3657600" cy="2072640"/>
          </a:xfrm>
          <a:prstGeom prst="roundRect">
            <a:avLst>
              <a:gd name="adj" fmla="val 5882"/>
            </a:avLst>
          </a:prstGeom>
          <a:solidFill>
            <a:srgbClr val="F8F3E6"/>
          </a:solidFill>
          <a:ln/>
        </p:spPr>
        <p:txBody>
          <a:bodyPr/>
          <a:lstStyle/>
          <a:p>
            <a:endParaRPr lang="en-US"/>
          </a:p>
        </p:txBody>
      </p:sp>
      <p:sp>
        <p:nvSpPr>
          <p:cNvPr id="27" name="Shape 25"/>
          <p:cNvSpPr/>
          <p:nvPr/>
        </p:nvSpPr>
        <p:spPr>
          <a:xfrm>
            <a:off x="4572000" y="4023360"/>
            <a:ext cx="548640" cy="548640"/>
          </a:xfrm>
          <a:prstGeom prst="ellipse">
            <a:avLst/>
          </a:prstGeom>
          <a:solidFill>
            <a:srgbClr val="C85A2E"/>
          </a:solidFill>
          <a:ln w="12700">
            <a:solidFill>
              <a:srgbClr val="333333"/>
            </a:solidFill>
            <a:prstDash val="solid"/>
          </a:ln>
        </p:spPr>
        <p:txBody>
          <a:bodyPr/>
          <a:lstStyle/>
          <a:p>
            <a:endParaRPr lang="en-US"/>
          </a:p>
        </p:txBody>
      </p:sp>
      <p:sp>
        <p:nvSpPr>
          <p:cNvPr id="28" name="Text 26"/>
          <p:cNvSpPr/>
          <p:nvPr/>
        </p:nvSpPr>
        <p:spPr>
          <a:xfrm>
            <a:off x="4572000" y="4084320"/>
            <a:ext cx="548640" cy="426720"/>
          </a:xfrm>
          <a:prstGeom prst="rect">
            <a:avLst/>
          </a:prstGeom>
          <a:noFill/>
          <a:ln/>
        </p:spPr>
        <p:txBody>
          <a:bodyPr wrap="square" lIns="0" tIns="0" rIns="0" bIns="0" rtlCol="0" anchor="ctr"/>
          <a:lstStyle/>
          <a:p>
            <a:pPr algn="ctr"/>
            <a:r>
              <a:rPr lang="en-US" sz="1867" b="1" dirty="0">
                <a:solidFill>
                  <a:srgbClr val="F2ECDD"/>
                </a:solidFill>
                <a:latin typeface="Arial" pitchFamily="34" charset="0"/>
                <a:ea typeface="Arial" pitchFamily="34" charset="-122"/>
                <a:cs typeface="Arial" pitchFamily="34" charset="-120"/>
              </a:rPr>
              <a:t>5</a:t>
            </a:r>
            <a:endParaRPr lang="en-US" sz="1867" dirty="0"/>
          </a:p>
        </p:txBody>
      </p:sp>
      <p:sp>
        <p:nvSpPr>
          <p:cNvPr id="29" name="Text 27"/>
          <p:cNvSpPr/>
          <p:nvPr/>
        </p:nvSpPr>
        <p:spPr>
          <a:xfrm>
            <a:off x="4511040" y="4754880"/>
            <a:ext cx="3291840" cy="426720"/>
          </a:xfrm>
          <a:prstGeom prst="rect">
            <a:avLst/>
          </a:prstGeom>
          <a:noFill/>
          <a:ln/>
        </p:spPr>
        <p:txBody>
          <a:bodyPr wrap="square" lIns="0" tIns="0" rIns="0" bIns="0" rtlCol="0" anchor="ctr"/>
          <a:lstStyle/>
          <a:p>
            <a:r>
              <a:rPr lang="en-US" sz="1867" b="1" dirty="0">
                <a:solidFill>
                  <a:srgbClr val="1A1A1A"/>
                </a:solidFill>
                <a:latin typeface="Arial" pitchFamily="34" charset="0"/>
                <a:ea typeface="Arial" pitchFamily="34" charset="-122"/>
                <a:cs typeface="Arial" pitchFamily="34" charset="-120"/>
              </a:rPr>
              <a:t>Thương mại điện tử</a:t>
            </a:r>
            <a:endParaRPr lang="en-US" sz="1867" dirty="0"/>
          </a:p>
        </p:txBody>
      </p:sp>
      <p:sp>
        <p:nvSpPr>
          <p:cNvPr id="30" name="Text 28"/>
          <p:cNvSpPr/>
          <p:nvPr/>
        </p:nvSpPr>
        <p:spPr>
          <a:xfrm>
            <a:off x="4511040" y="5181600"/>
            <a:ext cx="3291840" cy="487680"/>
          </a:xfrm>
          <a:prstGeom prst="rect">
            <a:avLst/>
          </a:prstGeom>
          <a:noFill/>
          <a:ln/>
        </p:spPr>
        <p:txBody>
          <a:bodyPr wrap="square" lIns="0" tIns="0" rIns="0" bIns="0" rtlCol="0" anchor="ctr"/>
          <a:lstStyle/>
          <a:p>
            <a:r>
              <a:rPr lang="en-US" sz="1600" dirty="0">
                <a:solidFill>
                  <a:srgbClr val="6B6B6B"/>
                </a:solidFill>
                <a:latin typeface="Arial" pitchFamily="34" charset="0"/>
                <a:ea typeface="Arial" pitchFamily="34" charset="-122"/>
                <a:cs typeface="Arial" pitchFamily="34" charset="-120"/>
              </a:rPr>
              <a:t>Tiếp cận khách hàng, quản lý giao dịch</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49" name="Flowchart: Terminator 48">
            <a:extLst>
              <a:ext uri="{FF2B5EF4-FFF2-40B4-BE49-F238E27FC236}">
                <a16:creationId xmlns:a16="http://schemas.microsoft.com/office/drawing/2014/main" id="{4123CB44-A007-7489-AA0E-44DBE2793EB3}"/>
              </a:ext>
            </a:extLst>
          </p:cNvPr>
          <p:cNvSpPr/>
          <p:nvPr/>
        </p:nvSpPr>
        <p:spPr>
          <a:xfrm>
            <a:off x="1429966" y="145915"/>
            <a:ext cx="9562289" cy="846306"/>
          </a:xfrm>
          <a:prstGeom prst="flowChartTerminator">
            <a:avLst/>
          </a:prstGeom>
          <a:solidFill>
            <a:srgbClr val="66CCFF"/>
          </a:soli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CÁC LĨNH VỰC</a:t>
            </a:r>
            <a:r>
              <a:rPr kumimoji="0" lang="vi-VN" sz="2000" b="1" i="0" u="none" strike="noStrike" kern="1200" cap="none" spc="0" normalizeH="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 </a:t>
            </a:r>
            <a:r>
              <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THAM GIA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CHUYỂN ĐỔI SỐ TRONG NÔNG NGHIỆP</a:t>
            </a:r>
          </a:p>
        </p:txBody>
      </p:sp>
      <p:sp>
        <p:nvSpPr>
          <p:cNvPr id="26" name="Freeform 7">
            <a:extLst>
              <a:ext uri="{FF2B5EF4-FFF2-40B4-BE49-F238E27FC236}">
                <a16:creationId xmlns:a16="http://schemas.microsoft.com/office/drawing/2014/main" id="{A804E4E1-8A0B-8F56-1893-27C8AFFDFDBF}"/>
              </a:ext>
            </a:extLst>
          </p:cNvPr>
          <p:cNvSpPr/>
          <p:nvPr/>
        </p:nvSpPr>
        <p:spPr>
          <a:xfrm>
            <a:off x="165369" y="3540868"/>
            <a:ext cx="3453319" cy="3317132"/>
          </a:xfrm>
          <a:custGeom>
            <a:avLst/>
            <a:gdLst/>
            <a:ahLst/>
            <a:cxnLst/>
            <a:rect l="l" t="t" r="r" b="b"/>
            <a:pathLst>
              <a:path w="7511223" h="7511223">
                <a:moveTo>
                  <a:pt x="0" y="0"/>
                </a:moveTo>
                <a:lnTo>
                  <a:pt x="7511223" y="0"/>
                </a:lnTo>
                <a:lnTo>
                  <a:pt x="7511223" y="7511223"/>
                </a:lnTo>
                <a:lnTo>
                  <a:pt x="0" y="7511223"/>
                </a:lnTo>
                <a:lnTo>
                  <a:pt x="0" y="0"/>
                </a:lnTo>
                <a:close/>
              </a:path>
            </a:pathLst>
          </a:custGeom>
          <a:blipFill>
            <a:blip r:embed="rId4"/>
            <a:stretch>
              <a:fillRect/>
            </a:stretch>
          </a:blipFill>
        </p:spPr>
        <p:txBody>
          <a:bodyPr/>
          <a:lstStyle/>
          <a:p>
            <a:endParaRPr lang="en-US"/>
          </a:p>
        </p:txBody>
      </p:sp>
      <p:sp>
        <p:nvSpPr>
          <p:cNvPr id="31" name="Freeform 7">
            <a:extLst>
              <a:ext uri="{FF2B5EF4-FFF2-40B4-BE49-F238E27FC236}">
                <a16:creationId xmlns:a16="http://schemas.microsoft.com/office/drawing/2014/main" id="{A804E4E1-8A0B-8F56-1893-27C8AFFDFDBF}"/>
              </a:ext>
            </a:extLst>
          </p:cNvPr>
          <p:cNvSpPr/>
          <p:nvPr/>
        </p:nvSpPr>
        <p:spPr>
          <a:xfrm>
            <a:off x="4387174" y="3571672"/>
            <a:ext cx="3453319" cy="3317132"/>
          </a:xfrm>
          <a:custGeom>
            <a:avLst/>
            <a:gdLst/>
            <a:ahLst/>
            <a:cxnLst/>
            <a:rect l="l" t="t" r="r" b="b"/>
            <a:pathLst>
              <a:path w="7511223" h="7511223">
                <a:moveTo>
                  <a:pt x="0" y="0"/>
                </a:moveTo>
                <a:lnTo>
                  <a:pt x="7511223" y="0"/>
                </a:lnTo>
                <a:lnTo>
                  <a:pt x="7511223" y="7511223"/>
                </a:lnTo>
                <a:lnTo>
                  <a:pt x="0" y="7511223"/>
                </a:lnTo>
                <a:lnTo>
                  <a:pt x="0" y="0"/>
                </a:lnTo>
                <a:close/>
              </a:path>
            </a:pathLst>
          </a:custGeom>
          <a:blipFill>
            <a:blip r:embed="rId4"/>
            <a:stretch>
              <a:fillRect/>
            </a:stretch>
          </a:blipFill>
        </p:spPr>
        <p:txBody>
          <a:bodyPr/>
          <a:lstStyle/>
          <a:p>
            <a:endParaRPr lang="en-US"/>
          </a:p>
        </p:txBody>
      </p:sp>
      <p:sp>
        <p:nvSpPr>
          <p:cNvPr id="32" name="Freeform 7">
            <a:extLst>
              <a:ext uri="{FF2B5EF4-FFF2-40B4-BE49-F238E27FC236}">
                <a16:creationId xmlns:a16="http://schemas.microsoft.com/office/drawing/2014/main" id="{A804E4E1-8A0B-8F56-1893-27C8AFFDFDBF}"/>
              </a:ext>
            </a:extLst>
          </p:cNvPr>
          <p:cNvSpPr/>
          <p:nvPr/>
        </p:nvSpPr>
        <p:spPr>
          <a:xfrm>
            <a:off x="8608979" y="3571672"/>
            <a:ext cx="3453319" cy="3317132"/>
          </a:xfrm>
          <a:custGeom>
            <a:avLst/>
            <a:gdLst/>
            <a:ahLst/>
            <a:cxnLst/>
            <a:rect l="l" t="t" r="r" b="b"/>
            <a:pathLst>
              <a:path w="7511223" h="7511223">
                <a:moveTo>
                  <a:pt x="0" y="0"/>
                </a:moveTo>
                <a:lnTo>
                  <a:pt x="7511223" y="0"/>
                </a:lnTo>
                <a:lnTo>
                  <a:pt x="7511223" y="7511223"/>
                </a:lnTo>
                <a:lnTo>
                  <a:pt x="0" y="7511223"/>
                </a:lnTo>
                <a:lnTo>
                  <a:pt x="0" y="0"/>
                </a:lnTo>
                <a:close/>
              </a:path>
            </a:pathLst>
          </a:custGeom>
          <a:blipFill>
            <a:blip r:embed="rId4"/>
            <a:stretch>
              <a:fillRect/>
            </a:stretch>
          </a:blipFill>
        </p:spPr>
        <p:txBody>
          <a:bodyPr/>
          <a:lstStyle/>
          <a:p>
            <a:endParaRPr lang="en-US"/>
          </a:p>
        </p:txBody>
      </p:sp>
      <p:sp>
        <p:nvSpPr>
          <p:cNvPr id="33" name="Flowchart: Terminator 32">
            <a:extLst>
              <a:ext uri="{FF2B5EF4-FFF2-40B4-BE49-F238E27FC236}">
                <a16:creationId xmlns:a16="http://schemas.microsoft.com/office/drawing/2014/main" id="{4123CB44-A007-7489-AA0E-44DBE2793EB3}"/>
              </a:ext>
            </a:extLst>
          </p:cNvPr>
          <p:cNvSpPr/>
          <p:nvPr/>
        </p:nvSpPr>
        <p:spPr>
          <a:xfrm>
            <a:off x="165369" y="1131110"/>
            <a:ext cx="3896256" cy="2263843"/>
          </a:xfrm>
          <a:prstGeom prst="flowChartTerminator">
            <a:avLst/>
          </a:prstGeom>
          <a:solidFill>
            <a:srgbClr val="92D050">
              <a:alpha val="96000"/>
            </a:srgbClr>
          </a:solidFill>
          <a:effectLst>
            <a:outerShdw blurRad="40000" dist="20000" dir="5400000" rotWithShape="0">
              <a:srgbClr val="92D050">
                <a:alpha val="38000"/>
              </a:srgb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1500" b="1" dirty="0">
                <a:latin typeface="Times New Roman" panose="02020603050405020304" pitchFamily="18" charset="0"/>
                <a:cs typeface="Times New Roman" panose="02020603050405020304" pitchFamily="18" charset="0"/>
              </a:rPr>
              <a:t>TRONG CHĂN NUÔI</a:t>
            </a:r>
          </a:p>
          <a:p>
            <a:pPr algn="ctr"/>
            <a:r>
              <a:rPr lang="vi-VN" sz="1500" b="1" dirty="0">
                <a:latin typeface="Times New Roman" panose="02020603050405020304" pitchFamily="18" charset="0"/>
                <a:cs typeface="Times New Roman" panose="02020603050405020304" pitchFamily="18" charset="0"/>
              </a:rPr>
              <a:t>Áp dụng công nghệ sinh học, mô hình quản lý hiện đại, tiết kiệm tối đa nguồn lực, theo dõi nguồn gốc vật nuôi (Blockchain, IoT, ...)</a:t>
            </a:r>
            <a:endParaRPr lang="id-ID" sz="1500" b="1" dirty="0">
              <a:latin typeface="Times New Roman" panose="02020603050405020304" pitchFamily="18" charset="0"/>
              <a:cs typeface="Times New Roman" panose="02020603050405020304" pitchFamily="18" charset="0"/>
            </a:endParaRPr>
          </a:p>
        </p:txBody>
      </p:sp>
      <p:sp>
        <p:nvSpPr>
          <p:cNvPr id="34" name="Flowchart: Terminator 33">
            <a:extLst>
              <a:ext uri="{FF2B5EF4-FFF2-40B4-BE49-F238E27FC236}">
                <a16:creationId xmlns:a16="http://schemas.microsoft.com/office/drawing/2014/main" id="{4123CB44-A007-7489-AA0E-44DBE2793EB3}"/>
              </a:ext>
            </a:extLst>
          </p:cNvPr>
          <p:cNvSpPr/>
          <p:nvPr/>
        </p:nvSpPr>
        <p:spPr>
          <a:xfrm>
            <a:off x="4158246" y="1131109"/>
            <a:ext cx="3896256" cy="2263844"/>
          </a:xfrm>
          <a:prstGeom prst="flowChartTerminator">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1500" b="1" dirty="0">
                <a:latin typeface="Times New Roman" panose="02020603050405020304" pitchFamily="18" charset="0"/>
                <a:cs typeface="Times New Roman" panose="02020603050405020304" pitchFamily="18" charset="0"/>
              </a:rPr>
              <a:t>TRONG TRỒNG TRỌT</a:t>
            </a:r>
          </a:p>
          <a:p>
            <a:pPr algn="ctr"/>
            <a:r>
              <a:rPr lang="vi-VN" sz="1500" b="1" dirty="0">
                <a:latin typeface="Times New Roman" panose="02020603050405020304" pitchFamily="18" charset="0"/>
                <a:cs typeface="Times New Roman" panose="02020603050405020304" pitchFamily="18" charset="0"/>
              </a:rPr>
              <a:t>Phần mềm phân tích dữ liệu môi trường, truy xuát nguồn gốc, livestream bán hàng trực tiếp đến người tiêu dùng,...</a:t>
            </a:r>
            <a:endParaRPr lang="id-ID" sz="1500" b="1" dirty="0">
              <a:latin typeface="Times New Roman" panose="02020603050405020304" pitchFamily="18" charset="0"/>
              <a:cs typeface="Times New Roman" panose="02020603050405020304" pitchFamily="18" charset="0"/>
            </a:endParaRPr>
          </a:p>
        </p:txBody>
      </p:sp>
      <p:sp>
        <p:nvSpPr>
          <p:cNvPr id="35" name="Flowchart: Terminator 34">
            <a:extLst>
              <a:ext uri="{FF2B5EF4-FFF2-40B4-BE49-F238E27FC236}">
                <a16:creationId xmlns:a16="http://schemas.microsoft.com/office/drawing/2014/main" id="{4123CB44-A007-7489-AA0E-44DBE2793EB3}"/>
              </a:ext>
            </a:extLst>
          </p:cNvPr>
          <p:cNvSpPr/>
          <p:nvPr/>
        </p:nvSpPr>
        <p:spPr>
          <a:xfrm>
            <a:off x="8166042" y="1131109"/>
            <a:ext cx="3896256" cy="2263844"/>
          </a:xfrm>
          <a:prstGeom prst="flowChartTerminator">
            <a:avLst/>
          </a:prstGeom>
          <a:solidFill>
            <a:srgbClr val="FFFF00"/>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vi-VN" sz="1500" b="1" dirty="0">
                <a:latin typeface="Times New Roman" panose="02020603050405020304" pitchFamily="18" charset="0"/>
                <a:cs typeface="Times New Roman" panose="02020603050405020304" pitchFamily="18" charset="0"/>
              </a:rPr>
              <a:t>NUÔI TRỒNG VÀ ĐÁNH BẮT THỦY HẢI SẢN</a:t>
            </a:r>
          </a:p>
          <a:p>
            <a:pPr algn="ctr"/>
            <a:r>
              <a:rPr lang="vi-VN" sz="1500" b="1" dirty="0">
                <a:latin typeface="Times New Roman" panose="02020603050405020304" pitchFamily="18" charset="0"/>
                <a:cs typeface="Times New Roman" panose="02020603050405020304" pitchFamily="18" charset="0"/>
              </a:rPr>
              <a:t>Áp dụng công nghệ để chọn lọc, lai tạo giông tốt, bảo toàn nguồn Gen quý hiếm, theo dõi chất lượng nước,....</a:t>
            </a:r>
            <a:endParaRPr lang="id-ID" sz="1500" b="1"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5"/>
          <a:stretch>
            <a:fillRect/>
          </a:stretch>
        </p:blipFill>
        <p:spPr>
          <a:xfrm>
            <a:off x="593386" y="3959157"/>
            <a:ext cx="2607013" cy="2490281"/>
          </a:xfrm>
          <a:prstGeom prst="ellipse">
            <a:avLst/>
          </a:prstGeom>
          <a:gradFill>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63500" cap="rnd">
            <a:solidFill>
              <a:srgbClr val="00B0F0"/>
            </a:solidFill>
          </a:ln>
          <a:effectLst>
            <a:outerShdw blurRad="381000" dist="292100" dir="5400000" sx="-80000" sy="-18000" rotWithShape="0">
              <a:srgbClr val="00B0F0">
                <a:alpha val="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p:cNvPicPr>
            <a:picLocks noChangeAspect="1"/>
          </p:cNvPicPr>
          <p:nvPr/>
        </p:nvPicPr>
        <p:blipFill>
          <a:blip r:embed="rId6"/>
          <a:stretch>
            <a:fillRect/>
          </a:stretch>
        </p:blipFill>
        <p:spPr>
          <a:xfrm>
            <a:off x="4789574" y="3959157"/>
            <a:ext cx="2648519" cy="2517641"/>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a:blip r:embed="rId7"/>
          <a:stretch>
            <a:fillRect/>
          </a:stretch>
        </p:blipFill>
        <p:spPr>
          <a:xfrm>
            <a:off x="9036995" y="3959157"/>
            <a:ext cx="2607013" cy="2517641"/>
          </a:xfrm>
          <a:prstGeom prst="ellipse">
            <a:avLst/>
          </a:prstGeom>
          <a:ln w="63500" cap="rnd">
            <a:solidFill>
              <a:srgbClr val="00B0F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1537320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C85A2E"/>
          </a:solidFill>
          <a:ln w="12700">
            <a:solidFill>
              <a:srgbClr val="C85A2E"/>
            </a:solidFill>
            <a:prstDash val="solid"/>
          </a:ln>
        </p:spPr>
        <p:txBody>
          <a:bodyPr/>
          <a:lstStyle/>
          <a:p>
            <a:endParaRPr lang="en-US"/>
          </a:p>
        </p:txBody>
      </p:sp>
      <p:sp>
        <p:nvSpPr>
          <p:cNvPr id="4" name="Text 2"/>
          <p:cNvSpPr/>
          <p:nvPr/>
        </p:nvSpPr>
        <p:spPr>
          <a:xfrm>
            <a:off x="487680" y="365760"/>
            <a:ext cx="10728960" cy="487680"/>
          </a:xfrm>
          <a:prstGeom prst="rect">
            <a:avLst/>
          </a:prstGeom>
          <a:noFill/>
          <a:ln/>
        </p:spPr>
        <p:txBody>
          <a:bodyPr wrap="square" lIns="0" tIns="0" rIns="0" bIns="0" rtlCol="0" anchor="ctr"/>
          <a:lstStyle/>
          <a:p>
            <a:r>
              <a:rPr lang="en-US" sz="2400" b="1" dirty="0">
                <a:solidFill>
                  <a:srgbClr val="1A1A1A"/>
                </a:solidFill>
                <a:latin typeface="Arial" pitchFamily="34" charset="0"/>
                <a:ea typeface="Arial" pitchFamily="34" charset="-122"/>
                <a:cs typeface="Arial" pitchFamily="34" charset="-120"/>
              </a:rPr>
              <a:t>ỨNG DỤNG SỐ TRONG TỔ CHỨC SẢN XUẤT</a:t>
            </a:r>
            <a:endParaRPr lang="en-US" sz="2400" dirty="0"/>
          </a:p>
        </p:txBody>
      </p:sp>
      <p:sp>
        <p:nvSpPr>
          <p:cNvPr id="5" name="Shape 3"/>
          <p:cNvSpPr/>
          <p:nvPr/>
        </p:nvSpPr>
        <p:spPr>
          <a:xfrm>
            <a:off x="487680" y="975360"/>
            <a:ext cx="11216640" cy="24384"/>
          </a:xfrm>
          <a:prstGeom prst="rect">
            <a:avLst/>
          </a:prstGeom>
          <a:solidFill>
            <a:srgbClr val="D4CEBF"/>
          </a:solidFill>
          <a:ln w="12700">
            <a:solidFill>
              <a:srgbClr val="333333"/>
            </a:solidFill>
            <a:prstDash val="solid"/>
          </a:ln>
        </p:spPr>
        <p:txBody>
          <a:bodyPr/>
          <a:lstStyle/>
          <a:p>
            <a:endParaRPr lang="en-US"/>
          </a:p>
        </p:txBody>
      </p:sp>
      <p:sp>
        <p:nvSpPr>
          <p:cNvPr id="6" name="Shape 4"/>
          <p:cNvSpPr/>
          <p:nvPr/>
        </p:nvSpPr>
        <p:spPr>
          <a:xfrm>
            <a:off x="609600" y="1524000"/>
            <a:ext cx="670560" cy="670560"/>
          </a:xfrm>
          <a:prstGeom prst="ellipse">
            <a:avLst/>
          </a:prstGeom>
          <a:solidFill>
            <a:srgbClr val="C85A2E"/>
          </a:solidFill>
          <a:ln w="12700">
            <a:solidFill>
              <a:srgbClr val="333333"/>
            </a:solidFill>
            <a:prstDash val="solid"/>
          </a:ln>
        </p:spPr>
        <p:txBody>
          <a:bodyPr/>
          <a:lstStyle/>
          <a:p>
            <a:endParaRPr lang="en-US"/>
          </a:p>
        </p:txBody>
      </p:sp>
      <p:sp>
        <p:nvSpPr>
          <p:cNvPr id="7" name="Text 5"/>
          <p:cNvSpPr/>
          <p:nvPr/>
        </p:nvSpPr>
        <p:spPr>
          <a:xfrm>
            <a:off x="609600" y="1609344"/>
            <a:ext cx="670560" cy="487680"/>
          </a:xfrm>
          <a:prstGeom prst="rect">
            <a:avLst/>
          </a:prstGeom>
          <a:noFill/>
          <a:ln/>
        </p:spPr>
        <p:txBody>
          <a:bodyPr wrap="square" lIns="0" tIns="0" rIns="0" bIns="0" rtlCol="0" anchor="ctr"/>
          <a:lstStyle/>
          <a:p>
            <a:pPr algn="ctr"/>
            <a:r>
              <a:rPr lang="en-US" sz="2133" b="1" dirty="0">
                <a:solidFill>
                  <a:srgbClr val="F2ECDD"/>
                </a:solidFill>
                <a:latin typeface="Arial" pitchFamily="34" charset="0"/>
                <a:ea typeface="Arial" pitchFamily="34" charset="-122"/>
                <a:cs typeface="Arial" pitchFamily="34" charset="-120"/>
              </a:rPr>
              <a:t>1</a:t>
            </a:r>
            <a:endParaRPr lang="en-US" sz="2133" dirty="0"/>
          </a:p>
        </p:txBody>
      </p:sp>
      <p:sp>
        <p:nvSpPr>
          <p:cNvPr id="8" name="Text 6"/>
          <p:cNvSpPr/>
          <p:nvPr/>
        </p:nvSpPr>
        <p:spPr>
          <a:xfrm>
            <a:off x="1584960" y="1402080"/>
            <a:ext cx="9753600" cy="426720"/>
          </a:xfrm>
          <a:prstGeom prst="rect">
            <a:avLst/>
          </a:prstGeom>
          <a:noFill/>
          <a:ln/>
        </p:spPr>
        <p:txBody>
          <a:bodyPr wrap="square" lIns="0" tIns="0" rIns="0" bIns="0" rtlCol="0" anchor="ctr"/>
          <a:lstStyle/>
          <a:p>
            <a:r>
              <a:rPr lang="en-US" sz="2000" b="1" dirty="0">
                <a:solidFill>
                  <a:srgbClr val="1A1A1A"/>
                </a:solidFill>
                <a:latin typeface="Arial" pitchFamily="34" charset="0"/>
                <a:ea typeface="Arial" pitchFamily="34" charset="-122"/>
                <a:cs typeface="Arial" pitchFamily="34" charset="-120"/>
              </a:rPr>
              <a:t>Nhật ký canh tác</a:t>
            </a:r>
            <a:endParaRPr lang="en-US" sz="2000" dirty="0"/>
          </a:p>
        </p:txBody>
      </p:sp>
      <p:sp>
        <p:nvSpPr>
          <p:cNvPr id="9" name="Text 7"/>
          <p:cNvSpPr/>
          <p:nvPr/>
        </p:nvSpPr>
        <p:spPr>
          <a:xfrm>
            <a:off x="1584960" y="1853184"/>
            <a:ext cx="9753600" cy="426720"/>
          </a:xfrm>
          <a:prstGeom prst="rect">
            <a:avLst/>
          </a:prstGeom>
          <a:noFill/>
          <a:ln/>
        </p:spPr>
        <p:txBody>
          <a:bodyPr wrap="square" lIns="0" tIns="0" rIns="0" bIns="0" rtlCol="0" anchor="ctr"/>
          <a:lstStyle/>
          <a:p>
            <a:r>
              <a:rPr lang="en-US" sz="1733" dirty="0">
                <a:solidFill>
                  <a:srgbClr val="6B6B6B"/>
                </a:solidFill>
                <a:latin typeface="Arial" pitchFamily="34" charset="0"/>
                <a:ea typeface="Arial" pitchFamily="34" charset="-122"/>
                <a:cs typeface="Arial" pitchFamily="34" charset="-120"/>
              </a:rPr>
              <a:t>Ghi nhật ký điện tử hoặc bảng theo dõi đơn giản trên điện thoại</a:t>
            </a:r>
            <a:endParaRPr lang="en-US" sz="1733" dirty="0"/>
          </a:p>
        </p:txBody>
      </p:sp>
      <p:sp>
        <p:nvSpPr>
          <p:cNvPr id="10" name="Shape 8"/>
          <p:cNvSpPr/>
          <p:nvPr/>
        </p:nvSpPr>
        <p:spPr>
          <a:xfrm>
            <a:off x="609600" y="2682240"/>
            <a:ext cx="670560" cy="670560"/>
          </a:xfrm>
          <a:prstGeom prst="ellipse">
            <a:avLst/>
          </a:prstGeom>
          <a:solidFill>
            <a:srgbClr val="C85A2E"/>
          </a:solidFill>
          <a:ln w="12700">
            <a:solidFill>
              <a:srgbClr val="333333"/>
            </a:solidFill>
            <a:prstDash val="solid"/>
          </a:ln>
        </p:spPr>
        <p:txBody>
          <a:bodyPr/>
          <a:lstStyle/>
          <a:p>
            <a:endParaRPr lang="en-US"/>
          </a:p>
        </p:txBody>
      </p:sp>
      <p:sp>
        <p:nvSpPr>
          <p:cNvPr id="11" name="Text 9"/>
          <p:cNvSpPr/>
          <p:nvPr/>
        </p:nvSpPr>
        <p:spPr>
          <a:xfrm>
            <a:off x="609600" y="2767584"/>
            <a:ext cx="670560" cy="487680"/>
          </a:xfrm>
          <a:prstGeom prst="rect">
            <a:avLst/>
          </a:prstGeom>
          <a:noFill/>
          <a:ln/>
        </p:spPr>
        <p:txBody>
          <a:bodyPr wrap="square" lIns="0" tIns="0" rIns="0" bIns="0" rtlCol="0" anchor="ctr"/>
          <a:lstStyle/>
          <a:p>
            <a:pPr algn="ctr"/>
            <a:r>
              <a:rPr lang="en-US" sz="2133" b="1" dirty="0">
                <a:solidFill>
                  <a:srgbClr val="F2ECDD"/>
                </a:solidFill>
                <a:latin typeface="Arial" pitchFamily="34" charset="0"/>
                <a:ea typeface="Arial" pitchFamily="34" charset="-122"/>
                <a:cs typeface="Arial" pitchFamily="34" charset="-120"/>
              </a:rPr>
              <a:t>2</a:t>
            </a:r>
            <a:endParaRPr lang="en-US" sz="2133" dirty="0"/>
          </a:p>
        </p:txBody>
      </p:sp>
      <p:sp>
        <p:nvSpPr>
          <p:cNvPr id="12" name="Text 10"/>
          <p:cNvSpPr/>
          <p:nvPr/>
        </p:nvSpPr>
        <p:spPr>
          <a:xfrm>
            <a:off x="1584960" y="2560320"/>
            <a:ext cx="9753600" cy="426720"/>
          </a:xfrm>
          <a:prstGeom prst="rect">
            <a:avLst/>
          </a:prstGeom>
          <a:noFill/>
          <a:ln/>
        </p:spPr>
        <p:txBody>
          <a:bodyPr wrap="square" lIns="0" tIns="0" rIns="0" bIns="0" rtlCol="0" anchor="ctr"/>
          <a:lstStyle/>
          <a:p>
            <a:r>
              <a:rPr lang="en-US" sz="2000" b="1" dirty="0">
                <a:solidFill>
                  <a:srgbClr val="1A1A1A"/>
                </a:solidFill>
                <a:latin typeface="Arial" pitchFamily="34" charset="0"/>
                <a:ea typeface="Arial" pitchFamily="34" charset="-122"/>
                <a:cs typeface="Arial" pitchFamily="34" charset="-120"/>
              </a:rPr>
              <a:t>Theo dõi điều kiện</a:t>
            </a:r>
            <a:endParaRPr lang="en-US" sz="2000" dirty="0"/>
          </a:p>
        </p:txBody>
      </p:sp>
      <p:sp>
        <p:nvSpPr>
          <p:cNvPr id="13" name="Text 11"/>
          <p:cNvSpPr/>
          <p:nvPr/>
        </p:nvSpPr>
        <p:spPr>
          <a:xfrm>
            <a:off x="1584960" y="3011424"/>
            <a:ext cx="9753600" cy="426720"/>
          </a:xfrm>
          <a:prstGeom prst="rect">
            <a:avLst/>
          </a:prstGeom>
          <a:noFill/>
          <a:ln/>
        </p:spPr>
        <p:txBody>
          <a:bodyPr wrap="square" lIns="0" tIns="0" rIns="0" bIns="0" rtlCol="0" anchor="ctr"/>
          <a:lstStyle/>
          <a:p>
            <a:r>
              <a:rPr lang="en-US" sz="1733" dirty="0">
                <a:solidFill>
                  <a:srgbClr val="6B6B6B"/>
                </a:solidFill>
                <a:latin typeface="Arial" pitchFamily="34" charset="0"/>
                <a:ea typeface="Arial" pitchFamily="34" charset="-122"/>
                <a:cs typeface="Arial" pitchFamily="34" charset="-120"/>
              </a:rPr>
              <a:t>Thời tiết, độ ẩm, sâu bệnh và lịch chăm sóc từ nguồn đáng tin cậy</a:t>
            </a:r>
            <a:endParaRPr lang="en-US" sz="1733" dirty="0"/>
          </a:p>
        </p:txBody>
      </p:sp>
      <p:sp>
        <p:nvSpPr>
          <p:cNvPr id="14" name="Shape 12"/>
          <p:cNvSpPr/>
          <p:nvPr/>
        </p:nvSpPr>
        <p:spPr>
          <a:xfrm>
            <a:off x="609600" y="3840480"/>
            <a:ext cx="670560" cy="670560"/>
          </a:xfrm>
          <a:prstGeom prst="ellipse">
            <a:avLst/>
          </a:prstGeom>
          <a:solidFill>
            <a:srgbClr val="C85A2E"/>
          </a:solidFill>
          <a:ln w="12700">
            <a:solidFill>
              <a:srgbClr val="333333"/>
            </a:solidFill>
            <a:prstDash val="solid"/>
          </a:ln>
        </p:spPr>
        <p:txBody>
          <a:bodyPr/>
          <a:lstStyle/>
          <a:p>
            <a:endParaRPr lang="en-US"/>
          </a:p>
        </p:txBody>
      </p:sp>
      <p:sp>
        <p:nvSpPr>
          <p:cNvPr id="15" name="Text 13"/>
          <p:cNvSpPr/>
          <p:nvPr/>
        </p:nvSpPr>
        <p:spPr>
          <a:xfrm>
            <a:off x="609600" y="3925824"/>
            <a:ext cx="670560" cy="487680"/>
          </a:xfrm>
          <a:prstGeom prst="rect">
            <a:avLst/>
          </a:prstGeom>
          <a:noFill/>
          <a:ln/>
        </p:spPr>
        <p:txBody>
          <a:bodyPr wrap="square" lIns="0" tIns="0" rIns="0" bIns="0" rtlCol="0" anchor="ctr"/>
          <a:lstStyle/>
          <a:p>
            <a:pPr algn="ctr"/>
            <a:r>
              <a:rPr lang="en-US" sz="2133" b="1" dirty="0">
                <a:solidFill>
                  <a:srgbClr val="F2ECDD"/>
                </a:solidFill>
                <a:latin typeface="Arial" pitchFamily="34" charset="0"/>
                <a:ea typeface="Arial" pitchFamily="34" charset="-122"/>
                <a:cs typeface="Arial" pitchFamily="34" charset="-120"/>
              </a:rPr>
              <a:t>3</a:t>
            </a:r>
            <a:endParaRPr lang="en-US" sz="2133" dirty="0"/>
          </a:p>
        </p:txBody>
      </p:sp>
      <p:sp>
        <p:nvSpPr>
          <p:cNvPr id="16" name="Text 14"/>
          <p:cNvSpPr/>
          <p:nvPr/>
        </p:nvSpPr>
        <p:spPr>
          <a:xfrm>
            <a:off x="1584960" y="3718560"/>
            <a:ext cx="9753600" cy="426720"/>
          </a:xfrm>
          <a:prstGeom prst="rect">
            <a:avLst/>
          </a:prstGeom>
          <a:noFill/>
          <a:ln/>
        </p:spPr>
        <p:txBody>
          <a:bodyPr wrap="square" lIns="0" tIns="0" rIns="0" bIns="0" rtlCol="0" anchor="ctr"/>
          <a:lstStyle/>
          <a:p>
            <a:r>
              <a:rPr lang="en-US" sz="2000" b="1" dirty="0">
                <a:solidFill>
                  <a:srgbClr val="1A1A1A"/>
                </a:solidFill>
                <a:latin typeface="Arial" pitchFamily="34" charset="0"/>
                <a:ea typeface="Arial" pitchFamily="34" charset="-122"/>
                <a:cs typeface="Arial" pitchFamily="34" charset="-120"/>
              </a:rPr>
              <a:t>Quản lý chi phí</a:t>
            </a:r>
            <a:endParaRPr lang="en-US" sz="2000" dirty="0"/>
          </a:p>
        </p:txBody>
      </p:sp>
      <p:sp>
        <p:nvSpPr>
          <p:cNvPr id="17" name="Text 15"/>
          <p:cNvSpPr/>
          <p:nvPr/>
        </p:nvSpPr>
        <p:spPr>
          <a:xfrm>
            <a:off x="1584960" y="4169664"/>
            <a:ext cx="9753600" cy="426720"/>
          </a:xfrm>
          <a:prstGeom prst="rect">
            <a:avLst/>
          </a:prstGeom>
          <a:noFill/>
          <a:ln/>
        </p:spPr>
        <p:txBody>
          <a:bodyPr wrap="square" lIns="0" tIns="0" rIns="0" bIns="0" rtlCol="0" anchor="ctr"/>
          <a:lstStyle/>
          <a:p>
            <a:r>
              <a:rPr lang="en-US" sz="1733" dirty="0">
                <a:solidFill>
                  <a:srgbClr val="6B6B6B"/>
                </a:solidFill>
                <a:latin typeface="Arial" pitchFamily="34" charset="0"/>
                <a:ea typeface="Arial" pitchFamily="34" charset="-122"/>
                <a:cs typeface="Arial" pitchFamily="34" charset="-120"/>
              </a:rPr>
              <a:t>Giống, phân bón, thuốc BVTV, nhân công và sản lượng từng vụ</a:t>
            </a:r>
            <a:endParaRPr lang="en-US" sz="1733" dirty="0"/>
          </a:p>
        </p:txBody>
      </p:sp>
      <p:sp>
        <p:nvSpPr>
          <p:cNvPr id="18" name="Shape 16"/>
          <p:cNvSpPr/>
          <p:nvPr/>
        </p:nvSpPr>
        <p:spPr>
          <a:xfrm>
            <a:off x="609600" y="4998720"/>
            <a:ext cx="670560" cy="670560"/>
          </a:xfrm>
          <a:prstGeom prst="ellipse">
            <a:avLst/>
          </a:prstGeom>
          <a:solidFill>
            <a:srgbClr val="C85A2E"/>
          </a:solidFill>
          <a:ln w="12700">
            <a:solidFill>
              <a:srgbClr val="333333"/>
            </a:solidFill>
            <a:prstDash val="solid"/>
          </a:ln>
        </p:spPr>
        <p:txBody>
          <a:bodyPr/>
          <a:lstStyle/>
          <a:p>
            <a:endParaRPr lang="en-US"/>
          </a:p>
        </p:txBody>
      </p:sp>
      <p:sp>
        <p:nvSpPr>
          <p:cNvPr id="19" name="Text 17"/>
          <p:cNvSpPr/>
          <p:nvPr/>
        </p:nvSpPr>
        <p:spPr>
          <a:xfrm>
            <a:off x="609600" y="5084064"/>
            <a:ext cx="670560" cy="487680"/>
          </a:xfrm>
          <a:prstGeom prst="rect">
            <a:avLst/>
          </a:prstGeom>
          <a:noFill/>
          <a:ln/>
        </p:spPr>
        <p:txBody>
          <a:bodyPr wrap="square" lIns="0" tIns="0" rIns="0" bIns="0" rtlCol="0" anchor="ctr"/>
          <a:lstStyle/>
          <a:p>
            <a:pPr algn="ctr"/>
            <a:r>
              <a:rPr lang="en-US" sz="2133" b="1" dirty="0">
                <a:solidFill>
                  <a:srgbClr val="F2ECDD"/>
                </a:solidFill>
                <a:latin typeface="Arial" pitchFamily="34" charset="0"/>
                <a:ea typeface="Arial" pitchFamily="34" charset="-122"/>
                <a:cs typeface="Arial" pitchFamily="34" charset="-120"/>
              </a:rPr>
              <a:t>4</a:t>
            </a:r>
            <a:endParaRPr lang="en-US" sz="2133" dirty="0"/>
          </a:p>
        </p:txBody>
      </p:sp>
      <p:sp>
        <p:nvSpPr>
          <p:cNvPr id="20" name="Text 18"/>
          <p:cNvSpPr/>
          <p:nvPr/>
        </p:nvSpPr>
        <p:spPr>
          <a:xfrm>
            <a:off x="1584960" y="4876800"/>
            <a:ext cx="9753600" cy="426720"/>
          </a:xfrm>
          <a:prstGeom prst="rect">
            <a:avLst/>
          </a:prstGeom>
          <a:noFill/>
          <a:ln/>
        </p:spPr>
        <p:txBody>
          <a:bodyPr wrap="square" lIns="0" tIns="0" rIns="0" bIns="0" rtlCol="0" anchor="ctr"/>
          <a:lstStyle/>
          <a:p>
            <a:r>
              <a:rPr lang="en-US" sz="2000" b="1" dirty="0">
                <a:solidFill>
                  <a:srgbClr val="1A1A1A"/>
                </a:solidFill>
                <a:latin typeface="Arial" pitchFamily="34" charset="0"/>
                <a:ea typeface="Arial" pitchFamily="34" charset="-122"/>
                <a:cs typeface="Arial" pitchFamily="34" charset="-120"/>
              </a:rPr>
              <a:t>Thiết bị khi cần</a:t>
            </a:r>
            <a:endParaRPr lang="en-US" sz="2000" dirty="0"/>
          </a:p>
        </p:txBody>
      </p:sp>
      <p:sp>
        <p:nvSpPr>
          <p:cNvPr id="21" name="Text 19"/>
          <p:cNvSpPr/>
          <p:nvPr/>
        </p:nvSpPr>
        <p:spPr>
          <a:xfrm>
            <a:off x="1584960" y="5327904"/>
            <a:ext cx="9753600" cy="426720"/>
          </a:xfrm>
          <a:prstGeom prst="rect">
            <a:avLst/>
          </a:prstGeom>
          <a:noFill/>
          <a:ln/>
        </p:spPr>
        <p:txBody>
          <a:bodyPr wrap="square" lIns="0" tIns="0" rIns="0" bIns="0" rtlCol="0" anchor="ctr"/>
          <a:lstStyle/>
          <a:p>
            <a:r>
              <a:rPr lang="en-US" sz="1733" dirty="0">
                <a:solidFill>
                  <a:srgbClr val="6B6B6B"/>
                </a:solidFill>
                <a:latin typeface="Arial" pitchFamily="34" charset="0"/>
                <a:ea typeface="Arial" pitchFamily="34" charset="-122"/>
                <a:cs typeface="Arial" pitchFamily="34" charset="-120"/>
              </a:rPr>
              <a:t>Cân nhắc tưới tự động, cảm biến khi có nhu cầu và hiệu quả đầu tư rõ</a:t>
            </a:r>
            <a:endParaRPr lang="en-US" sz="1733"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C85A2E"/>
          </a:solidFill>
          <a:ln w="12700">
            <a:solidFill>
              <a:srgbClr val="C85A2E"/>
            </a:solidFill>
            <a:prstDash val="solid"/>
          </a:ln>
        </p:spPr>
        <p:txBody>
          <a:bodyPr/>
          <a:lstStyle/>
          <a:p>
            <a:endParaRPr lang="en-US"/>
          </a:p>
        </p:txBody>
      </p:sp>
      <p:sp>
        <p:nvSpPr>
          <p:cNvPr id="4" name="Text 2"/>
          <p:cNvSpPr/>
          <p:nvPr/>
        </p:nvSpPr>
        <p:spPr>
          <a:xfrm>
            <a:off x="487680" y="365760"/>
            <a:ext cx="11338560" cy="487680"/>
          </a:xfrm>
          <a:prstGeom prst="rect">
            <a:avLst/>
          </a:prstGeom>
          <a:noFill/>
          <a:ln/>
        </p:spPr>
        <p:txBody>
          <a:bodyPr wrap="square" lIns="0" tIns="0" rIns="0" bIns="0" rtlCol="0" anchor="ctr"/>
          <a:lstStyle/>
          <a:p>
            <a:r>
              <a:rPr lang="en-US" sz="2267" b="1" dirty="0">
                <a:solidFill>
                  <a:srgbClr val="1A1A1A"/>
                </a:solidFill>
                <a:latin typeface="Arial" pitchFamily="34" charset="0"/>
                <a:ea typeface="Arial" pitchFamily="34" charset="-122"/>
                <a:cs typeface="Arial" pitchFamily="34" charset="-120"/>
              </a:rPr>
              <a:t>QUẢN LÝ CHẤT LƯỢNG VÀ TRUY XUẤT NGUỒN GỐC</a:t>
            </a:r>
            <a:endParaRPr lang="en-US" sz="2267" dirty="0"/>
          </a:p>
        </p:txBody>
      </p:sp>
      <p:sp>
        <p:nvSpPr>
          <p:cNvPr id="5" name="Shape 3"/>
          <p:cNvSpPr/>
          <p:nvPr/>
        </p:nvSpPr>
        <p:spPr>
          <a:xfrm>
            <a:off x="487680" y="975360"/>
            <a:ext cx="11216640" cy="24384"/>
          </a:xfrm>
          <a:prstGeom prst="rect">
            <a:avLst/>
          </a:prstGeom>
          <a:solidFill>
            <a:srgbClr val="D4CEBF"/>
          </a:solidFill>
          <a:ln w="12700">
            <a:solidFill>
              <a:srgbClr val="333333"/>
            </a:solidFill>
            <a:prstDash val="solid"/>
          </a:ln>
        </p:spPr>
        <p:txBody>
          <a:bodyPr/>
          <a:lstStyle/>
          <a:p>
            <a:endParaRPr lang="en-US"/>
          </a:p>
        </p:txBody>
      </p:sp>
      <p:sp>
        <p:nvSpPr>
          <p:cNvPr id="6" name="Shape 4"/>
          <p:cNvSpPr/>
          <p:nvPr/>
        </p:nvSpPr>
        <p:spPr>
          <a:xfrm>
            <a:off x="487680" y="1402080"/>
            <a:ext cx="5486400" cy="2072640"/>
          </a:xfrm>
          <a:prstGeom prst="roundRect">
            <a:avLst>
              <a:gd name="adj" fmla="val 5882"/>
            </a:avLst>
          </a:prstGeom>
          <a:solidFill>
            <a:srgbClr val="F8F3E6"/>
          </a:solidFill>
          <a:ln/>
        </p:spPr>
        <p:txBody>
          <a:bodyPr/>
          <a:lstStyle/>
          <a:p>
            <a:endParaRPr lang="en-US"/>
          </a:p>
        </p:txBody>
      </p:sp>
      <p:sp>
        <p:nvSpPr>
          <p:cNvPr id="7" name="Shape 5"/>
          <p:cNvSpPr/>
          <p:nvPr/>
        </p:nvSpPr>
        <p:spPr>
          <a:xfrm>
            <a:off x="487680" y="1402080"/>
            <a:ext cx="121920" cy="2072640"/>
          </a:xfrm>
          <a:prstGeom prst="rect">
            <a:avLst/>
          </a:prstGeom>
          <a:solidFill>
            <a:srgbClr val="C85A2E"/>
          </a:solidFill>
          <a:ln w="12700">
            <a:solidFill>
              <a:srgbClr val="333333"/>
            </a:solidFill>
            <a:prstDash val="solid"/>
          </a:ln>
        </p:spPr>
        <p:txBody>
          <a:bodyPr/>
          <a:lstStyle/>
          <a:p>
            <a:endParaRPr lang="en-US"/>
          </a:p>
        </p:txBody>
      </p:sp>
      <p:sp>
        <p:nvSpPr>
          <p:cNvPr id="8" name="Text 6"/>
          <p:cNvSpPr/>
          <p:nvPr/>
        </p:nvSpPr>
        <p:spPr>
          <a:xfrm>
            <a:off x="853440" y="1767840"/>
            <a:ext cx="4876800" cy="487680"/>
          </a:xfrm>
          <a:prstGeom prst="rect">
            <a:avLst/>
          </a:prstGeom>
          <a:noFill/>
          <a:ln/>
        </p:spPr>
        <p:txBody>
          <a:bodyPr wrap="square" lIns="0" tIns="0" rIns="0" bIns="0" rtlCol="0" anchor="ctr"/>
          <a:lstStyle/>
          <a:p>
            <a:r>
              <a:rPr lang="en-US" sz="2000" b="1" dirty="0">
                <a:solidFill>
                  <a:srgbClr val="1A1A1A"/>
                </a:solidFill>
                <a:latin typeface="Arial" pitchFamily="34" charset="0"/>
                <a:ea typeface="Arial" pitchFamily="34" charset="-122"/>
                <a:cs typeface="Arial" pitchFamily="34" charset="-120"/>
              </a:rPr>
              <a:t>Thông tin hộ &amp; vùng trồng</a:t>
            </a:r>
            <a:endParaRPr lang="en-US" sz="2000" dirty="0"/>
          </a:p>
        </p:txBody>
      </p:sp>
      <p:sp>
        <p:nvSpPr>
          <p:cNvPr id="9" name="Text 7"/>
          <p:cNvSpPr/>
          <p:nvPr/>
        </p:nvSpPr>
        <p:spPr>
          <a:xfrm>
            <a:off x="853440" y="2377440"/>
            <a:ext cx="4876800" cy="853440"/>
          </a:xfrm>
          <a:prstGeom prst="rect">
            <a:avLst/>
          </a:prstGeom>
          <a:noFill/>
          <a:ln/>
        </p:spPr>
        <p:txBody>
          <a:bodyPr wrap="square" lIns="0" tIns="0" rIns="0" bIns="0" rtlCol="0" anchor="ctr"/>
          <a:lstStyle/>
          <a:p>
            <a:r>
              <a:rPr lang="en-US" sz="1733" dirty="0">
                <a:solidFill>
                  <a:srgbClr val="6B6B6B"/>
                </a:solidFill>
                <a:latin typeface="Arial" pitchFamily="34" charset="0"/>
                <a:ea typeface="Arial" pitchFamily="34" charset="-122"/>
                <a:cs typeface="Arial" pitchFamily="34" charset="-120"/>
              </a:rPr>
              <a:t>Quản lý thông tin hộ sản xuất, vùng trồng và quy trình canh tác</a:t>
            </a:r>
            <a:endParaRPr lang="en-US" sz="1733" dirty="0"/>
          </a:p>
        </p:txBody>
      </p:sp>
      <p:sp>
        <p:nvSpPr>
          <p:cNvPr id="10" name="Shape 8"/>
          <p:cNvSpPr/>
          <p:nvPr/>
        </p:nvSpPr>
        <p:spPr>
          <a:xfrm>
            <a:off x="6217920" y="1402080"/>
            <a:ext cx="5486400" cy="2072640"/>
          </a:xfrm>
          <a:prstGeom prst="roundRect">
            <a:avLst>
              <a:gd name="adj" fmla="val 5882"/>
            </a:avLst>
          </a:prstGeom>
          <a:solidFill>
            <a:srgbClr val="F8F3E6"/>
          </a:solidFill>
          <a:ln/>
        </p:spPr>
        <p:txBody>
          <a:bodyPr/>
          <a:lstStyle/>
          <a:p>
            <a:endParaRPr lang="en-US"/>
          </a:p>
        </p:txBody>
      </p:sp>
      <p:sp>
        <p:nvSpPr>
          <p:cNvPr id="11" name="Shape 9"/>
          <p:cNvSpPr/>
          <p:nvPr/>
        </p:nvSpPr>
        <p:spPr>
          <a:xfrm>
            <a:off x="6217920" y="1402080"/>
            <a:ext cx="121920" cy="2072640"/>
          </a:xfrm>
          <a:prstGeom prst="rect">
            <a:avLst/>
          </a:prstGeom>
          <a:solidFill>
            <a:srgbClr val="C85A2E"/>
          </a:solidFill>
          <a:ln w="12700">
            <a:solidFill>
              <a:srgbClr val="333333"/>
            </a:solidFill>
            <a:prstDash val="solid"/>
          </a:ln>
        </p:spPr>
        <p:txBody>
          <a:bodyPr/>
          <a:lstStyle/>
          <a:p>
            <a:endParaRPr lang="en-US"/>
          </a:p>
        </p:txBody>
      </p:sp>
      <p:sp>
        <p:nvSpPr>
          <p:cNvPr id="12" name="Text 10"/>
          <p:cNvSpPr/>
          <p:nvPr/>
        </p:nvSpPr>
        <p:spPr>
          <a:xfrm>
            <a:off x="6583680" y="1767840"/>
            <a:ext cx="4876800" cy="487680"/>
          </a:xfrm>
          <a:prstGeom prst="rect">
            <a:avLst/>
          </a:prstGeom>
          <a:noFill/>
          <a:ln/>
        </p:spPr>
        <p:txBody>
          <a:bodyPr wrap="square" lIns="0" tIns="0" rIns="0" bIns="0" rtlCol="0" anchor="ctr"/>
          <a:lstStyle/>
          <a:p>
            <a:r>
              <a:rPr lang="en-US" sz="2000" b="1" dirty="0">
                <a:solidFill>
                  <a:srgbClr val="1A1A1A"/>
                </a:solidFill>
                <a:latin typeface="Arial" pitchFamily="34" charset="0"/>
                <a:ea typeface="Arial" pitchFamily="34" charset="-122"/>
                <a:cs typeface="Arial" pitchFamily="34" charset="-120"/>
              </a:rPr>
              <a:t>Ghi chép đầy đủ</a:t>
            </a:r>
            <a:endParaRPr lang="en-US" sz="2000" dirty="0"/>
          </a:p>
        </p:txBody>
      </p:sp>
      <p:sp>
        <p:nvSpPr>
          <p:cNvPr id="13" name="Text 11"/>
          <p:cNvSpPr/>
          <p:nvPr/>
        </p:nvSpPr>
        <p:spPr>
          <a:xfrm>
            <a:off x="6583680" y="2377440"/>
            <a:ext cx="4876800" cy="853440"/>
          </a:xfrm>
          <a:prstGeom prst="rect">
            <a:avLst/>
          </a:prstGeom>
          <a:noFill/>
          <a:ln/>
        </p:spPr>
        <p:txBody>
          <a:bodyPr wrap="square" lIns="0" tIns="0" rIns="0" bIns="0" rtlCol="0" anchor="ctr"/>
          <a:lstStyle/>
          <a:p>
            <a:r>
              <a:rPr lang="en-US" sz="1733" dirty="0">
                <a:solidFill>
                  <a:srgbClr val="6B6B6B"/>
                </a:solidFill>
                <a:latin typeface="Arial" pitchFamily="34" charset="0"/>
                <a:ea typeface="Arial" pitchFamily="34" charset="-122"/>
                <a:cs typeface="Arial" pitchFamily="34" charset="-120"/>
              </a:rPr>
              <a:t>Ngày gieo trồng, chăm sóc, sử dụng vật tư, thu hoạch và sơ chế</a:t>
            </a:r>
            <a:endParaRPr lang="en-US" sz="1733" dirty="0"/>
          </a:p>
        </p:txBody>
      </p:sp>
      <p:sp>
        <p:nvSpPr>
          <p:cNvPr id="14" name="Shape 12"/>
          <p:cNvSpPr/>
          <p:nvPr/>
        </p:nvSpPr>
        <p:spPr>
          <a:xfrm>
            <a:off x="487680" y="3657600"/>
            <a:ext cx="5486400" cy="2072640"/>
          </a:xfrm>
          <a:prstGeom prst="roundRect">
            <a:avLst>
              <a:gd name="adj" fmla="val 5882"/>
            </a:avLst>
          </a:prstGeom>
          <a:solidFill>
            <a:srgbClr val="F8F3E6"/>
          </a:solidFill>
          <a:ln/>
        </p:spPr>
        <p:txBody>
          <a:bodyPr/>
          <a:lstStyle/>
          <a:p>
            <a:endParaRPr lang="en-US"/>
          </a:p>
        </p:txBody>
      </p:sp>
      <p:sp>
        <p:nvSpPr>
          <p:cNvPr id="15" name="Shape 13"/>
          <p:cNvSpPr/>
          <p:nvPr/>
        </p:nvSpPr>
        <p:spPr>
          <a:xfrm>
            <a:off x="487680" y="3657600"/>
            <a:ext cx="121920" cy="2072640"/>
          </a:xfrm>
          <a:prstGeom prst="rect">
            <a:avLst/>
          </a:prstGeom>
          <a:solidFill>
            <a:srgbClr val="C85A2E"/>
          </a:solidFill>
          <a:ln w="12700">
            <a:solidFill>
              <a:srgbClr val="333333"/>
            </a:solidFill>
            <a:prstDash val="solid"/>
          </a:ln>
        </p:spPr>
        <p:txBody>
          <a:bodyPr/>
          <a:lstStyle/>
          <a:p>
            <a:endParaRPr lang="en-US"/>
          </a:p>
        </p:txBody>
      </p:sp>
      <p:sp>
        <p:nvSpPr>
          <p:cNvPr id="16" name="Text 14"/>
          <p:cNvSpPr/>
          <p:nvPr/>
        </p:nvSpPr>
        <p:spPr>
          <a:xfrm>
            <a:off x="853440" y="4023360"/>
            <a:ext cx="4876800" cy="487680"/>
          </a:xfrm>
          <a:prstGeom prst="rect">
            <a:avLst/>
          </a:prstGeom>
          <a:noFill/>
          <a:ln/>
        </p:spPr>
        <p:txBody>
          <a:bodyPr wrap="square" lIns="0" tIns="0" rIns="0" bIns="0" rtlCol="0" anchor="ctr"/>
          <a:lstStyle/>
          <a:p>
            <a:r>
              <a:rPr lang="en-US" sz="2000" b="1" dirty="0">
                <a:solidFill>
                  <a:srgbClr val="1A1A1A"/>
                </a:solidFill>
                <a:latin typeface="Arial" pitchFamily="34" charset="0"/>
                <a:ea typeface="Arial" pitchFamily="34" charset="-122"/>
                <a:cs typeface="Arial" pitchFamily="34" charset="-120"/>
              </a:rPr>
              <a:t>Mã QR</a:t>
            </a:r>
            <a:endParaRPr lang="en-US" sz="2000" dirty="0"/>
          </a:p>
        </p:txBody>
      </p:sp>
      <p:sp>
        <p:nvSpPr>
          <p:cNvPr id="17" name="Text 15"/>
          <p:cNvSpPr/>
          <p:nvPr/>
        </p:nvSpPr>
        <p:spPr>
          <a:xfrm>
            <a:off x="853440" y="4632960"/>
            <a:ext cx="4876800" cy="853440"/>
          </a:xfrm>
          <a:prstGeom prst="rect">
            <a:avLst/>
          </a:prstGeom>
          <a:noFill/>
          <a:ln/>
        </p:spPr>
        <p:txBody>
          <a:bodyPr wrap="square" lIns="0" tIns="0" rIns="0" bIns="0" rtlCol="0" anchor="ctr"/>
          <a:lstStyle/>
          <a:p>
            <a:r>
              <a:rPr lang="en-US" sz="1733" dirty="0">
                <a:solidFill>
                  <a:srgbClr val="6B6B6B"/>
                </a:solidFill>
                <a:latin typeface="Arial" pitchFamily="34" charset="0"/>
                <a:ea typeface="Arial" pitchFamily="34" charset="-122"/>
                <a:cs typeface="Arial" pitchFamily="34" charset="-120"/>
              </a:rPr>
              <a:t>Dẫn đến thông tin sản phẩm đã được xác minh – mã QR không tự bảo đảm chất lượng</a:t>
            </a:r>
            <a:endParaRPr lang="en-US" sz="1733" dirty="0"/>
          </a:p>
        </p:txBody>
      </p:sp>
      <p:sp>
        <p:nvSpPr>
          <p:cNvPr id="18" name="Shape 16"/>
          <p:cNvSpPr/>
          <p:nvPr/>
        </p:nvSpPr>
        <p:spPr>
          <a:xfrm>
            <a:off x="6217920" y="3657600"/>
            <a:ext cx="5486400" cy="2072640"/>
          </a:xfrm>
          <a:prstGeom prst="roundRect">
            <a:avLst>
              <a:gd name="adj" fmla="val 5882"/>
            </a:avLst>
          </a:prstGeom>
          <a:solidFill>
            <a:srgbClr val="F8F3E6"/>
          </a:solidFill>
          <a:ln/>
        </p:spPr>
        <p:txBody>
          <a:bodyPr/>
          <a:lstStyle/>
          <a:p>
            <a:endParaRPr lang="en-US"/>
          </a:p>
        </p:txBody>
      </p:sp>
      <p:sp>
        <p:nvSpPr>
          <p:cNvPr id="19" name="Shape 17"/>
          <p:cNvSpPr/>
          <p:nvPr/>
        </p:nvSpPr>
        <p:spPr>
          <a:xfrm>
            <a:off x="6217920" y="3657600"/>
            <a:ext cx="121920" cy="2072640"/>
          </a:xfrm>
          <a:prstGeom prst="rect">
            <a:avLst/>
          </a:prstGeom>
          <a:solidFill>
            <a:srgbClr val="C85A2E"/>
          </a:solidFill>
          <a:ln w="12700">
            <a:solidFill>
              <a:srgbClr val="333333"/>
            </a:solidFill>
            <a:prstDash val="solid"/>
          </a:ln>
        </p:spPr>
        <p:txBody>
          <a:bodyPr/>
          <a:lstStyle/>
          <a:p>
            <a:endParaRPr lang="en-US"/>
          </a:p>
        </p:txBody>
      </p:sp>
      <p:sp>
        <p:nvSpPr>
          <p:cNvPr id="20" name="Text 18"/>
          <p:cNvSpPr/>
          <p:nvPr/>
        </p:nvSpPr>
        <p:spPr>
          <a:xfrm>
            <a:off x="6583680" y="4023360"/>
            <a:ext cx="4876800" cy="487680"/>
          </a:xfrm>
          <a:prstGeom prst="rect">
            <a:avLst/>
          </a:prstGeom>
          <a:noFill/>
          <a:ln/>
        </p:spPr>
        <p:txBody>
          <a:bodyPr wrap="square" lIns="0" tIns="0" rIns="0" bIns="0" rtlCol="0" anchor="ctr"/>
          <a:lstStyle/>
          <a:p>
            <a:r>
              <a:rPr lang="en-US" sz="2000" b="1" dirty="0">
                <a:solidFill>
                  <a:srgbClr val="1A1A1A"/>
                </a:solidFill>
                <a:latin typeface="Arial" pitchFamily="34" charset="0"/>
                <a:ea typeface="Arial" pitchFamily="34" charset="-122"/>
                <a:cs typeface="Arial" pitchFamily="34" charset="-120"/>
              </a:rPr>
              <a:t>Liên kết chuỗi</a:t>
            </a:r>
            <a:endParaRPr lang="en-US" sz="2000" dirty="0"/>
          </a:p>
        </p:txBody>
      </p:sp>
      <p:sp>
        <p:nvSpPr>
          <p:cNvPr id="21" name="Text 19"/>
          <p:cNvSpPr/>
          <p:nvPr/>
        </p:nvSpPr>
        <p:spPr>
          <a:xfrm>
            <a:off x="6583680" y="4632960"/>
            <a:ext cx="4876800" cy="853440"/>
          </a:xfrm>
          <a:prstGeom prst="rect">
            <a:avLst/>
          </a:prstGeom>
          <a:noFill/>
          <a:ln/>
        </p:spPr>
        <p:txBody>
          <a:bodyPr wrap="square" lIns="0" tIns="0" rIns="0" bIns="0" rtlCol="0" anchor="ctr"/>
          <a:lstStyle/>
          <a:p>
            <a:r>
              <a:rPr lang="en-US" sz="1733" dirty="0">
                <a:solidFill>
                  <a:srgbClr val="6B6B6B"/>
                </a:solidFill>
                <a:latin typeface="Arial" pitchFamily="34" charset="0"/>
                <a:ea typeface="Arial" pitchFamily="34" charset="-122"/>
                <a:cs typeface="Arial" pitchFamily="34" charset="-120"/>
              </a:rPr>
              <a:t>Hộ sản xuất – tổ hợp tác/HTX – cơ sở đóng gói – đơn vị thu mua</a:t>
            </a:r>
            <a:endParaRPr lang="en-US" sz="1733"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49" name="Flowchart: Terminator 48">
            <a:extLst>
              <a:ext uri="{FF2B5EF4-FFF2-40B4-BE49-F238E27FC236}">
                <a16:creationId xmlns:a16="http://schemas.microsoft.com/office/drawing/2014/main" id="{4123CB44-A007-7489-AA0E-44DBE2793EB3}"/>
              </a:ext>
            </a:extLst>
          </p:cNvPr>
          <p:cNvSpPr/>
          <p:nvPr/>
        </p:nvSpPr>
        <p:spPr>
          <a:xfrm>
            <a:off x="1429966" y="145914"/>
            <a:ext cx="9562289" cy="992221"/>
          </a:xfrm>
          <a:prstGeom prst="flowChartTerminator">
            <a:avLst/>
          </a:prstGeom>
          <a:solidFill>
            <a:srgbClr val="66CCFF"/>
          </a:solidFill>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03 NHIỆM VỤ ĐỘT PHÁ THỰC HIỆN NGHỊ QUYẾT 57-NQ/TW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CỦA ĐẠI HỘI ĐẠI BIỂU HỘI NÔNG DÂN THÀNH PHỐ ĐỒNG NAI</a:t>
            </a:r>
          </a:p>
          <a:p>
            <a:pPr marL="0" marR="0" lvl="0" indent="0" algn="ctr" defTabSz="914400" rtl="0" eaLnBrk="1" fontAlgn="auto" latinLnBrk="0" hangingPunct="1">
              <a:lnSpc>
                <a:spcPct val="100000"/>
              </a:lnSpc>
              <a:spcBef>
                <a:spcPts val="0"/>
              </a:spcBef>
              <a:spcAft>
                <a:spcPts val="0"/>
              </a:spcAft>
              <a:buClrTx/>
              <a:buSzTx/>
              <a:buFontTx/>
              <a:buNone/>
              <a:tabLst/>
              <a:defRPr/>
            </a:pPr>
            <a:r>
              <a:rPr lang="vi-VN" sz="2000" b="1" dirty="0">
                <a:solidFill>
                  <a:srgbClr val="7030A0"/>
                </a:solidFill>
                <a:latin typeface="Times New Roman" panose="02020603050405020304" pitchFamily="18" charset="0"/>
                <a:cs typeface="Times New Roman" panose="02020603050405020304" pitchFamily="18" charset="0"/>
              </a:rPr>
              <a:t>LẦN THỨ I, NHIỆM KỲ 2025-2030</a:t>
            </a:r>
            <a:endPar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endParaRPr>
          </a:p>
        </p:txBody>
      </p:sp>
      <p:pic>
        <p:nvPicPr>
          <p:cNvPr id="2" name="Picture 1"/>
          <p:cNvPicPr>
            <a:picLocks noChangeAspect="1"/>
          </p:cNvPicPr>
          <p:nvPr/>
        </p:nvPicPr>
        <p:blipFill>
          <a:blip r:embed="rId4"/>
          <a:stretch>
            <a:fillRect/>
          </a:stretch>
        </p:blipFill>
        <p:spPr>
          <a:xfrm>
            <a:off x="77821" y="1557802"/>
            <a:ext cx="5311302" cy="5175117"/>
          </a:xfrm>
          <a:prstGeom prst="rect">
            <a:avLst/>
          </a:prstGeom>
        </p:spPr>
      </p:pic>
      <p:sp>
        <p:nvSpPr>
          <p:cNvPr id="15" name="Up Arrow 14"/>
          <p:cNvSpPr/>
          <p:nvPr/>
        </p:nvSpPr>
        <p:spPr>
          <a:xfrm rot="5400000">
            <a:off x="6126964" y="1739063"/>
            <a:ext cx="674123" cy="1342255"/>
          </a:xfrm>
          <a:prstGeom prst="upArrow">
            <a:avLst>
              <a:gd name="adj1" fmla="val 50000"/>
              <a:gd name="adj2" fmla="val 62453"/>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nchor="ctr"/>
          <a:lstStyle/>
          <a:p>
            <a:endParaRPr lang="en-SG" dirty="0"/>
          </a:p>
        </p:txBody>
      </p:sp>
      <p:sp>
        <p:nvSpPr>
          <p:cNvPr id="16" name="Up Arrow 15"/>
          <p:cNvSpPr/>
          <p:nvPr/>
        </p:nvSpPr>
        <p:spPr>
          <a:xfrm rot="5400000">
            <a:off x="6141558" y="3474234"/>
            <a:ext cx="674123" cy="1342255"/>
          </a:xfrm>
          <a:prstGeom prst="upArrow">
            <a:avLst>
              <a:gd name="adj1" fmla="val 50000"/>
              <a:gd name="adj2" fmla="val 62453"/>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nchor="ctr"/>
          <a:lstStyle/>
          <a:p>
            <a:endParaRPr lang="en-SG" dirty="0"/>
          </a:p>
        </p:txBody>
      </p:sp>
      <p:sp>
        <p:nvSpPr>
          <p:cNvPr id="17" name="Up Arrow 16"/>
          <p:cNvSpPr/>
          <p:nvPr/>
        </p:nvSpPr>
        <p:spPr>
          <a:xfrm rot="5400000">
            <a:off x="6097785" y="5209405"/>
            <a:ext cx="674123" cy="1342255"/>
          </a:xfrm>
          <a:prstGeom prst="upArrow">
            <a:avLst>
              <a:gd name="adj1" fmla="val 50000"/>
              <a:gd name="adj2" fmla="val 62453"/>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nchor="ctr"/>
          <a:lstStyle/>
          <a:p>
            <a:endParaRPr lang="en-SG" dirty="0"/>
          </a:p>
        </p:txBody>
      </p:sp>
      <p:sp>
        <p:nvSpPr>
          <p:cNvPr id="8" name="Hexagon 7"/>
          <p:cNvSpPr/>
          <p:nvPr/>
        </p:nvSpPr>
        <p:spPr>
          <a:xfrm>
            <a:off x="7480570" y="1814536"/>
            <a:ext cx="4464996" cy="1191311"/>
          </a:xfrm>
          <a:prstGeom prst="hexag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err="1"/>
              <a:t>Thứ</a:t>
            </a:r>
            <a:r>
              <a:rPr lang="en-SG" dirty="0"/>
              <a:t> 1 </a:t>
            </a:r>
            <a:r>
              <a:rPr lang="en-SG" dirty="0" err="1"/>
              <a:t>là</a:t>
            </a:r>
            <a:r>
              <a:rPr lang="en-SG" dirty="0"/>
              <a:t> </a:t>
            </a:r>
            <a:r>
              <a:rPr lang="en-SG" dirty="0" err="1"/>
              <a:t>đẩy</a:t>
            </a:r>
            <a:r>
              <a:rPr lang="en-SG" dirty="0"/>
              <a:t> </a:t>
            </a:r>
            <a:r>
              <a:rPr lang="en-SG" dirty="0" err="1"/>
              <a:t>mạnh</a:t>
            </a:r>
            <a:r>
              <a:rPr lang="en-SG" dirty="0"/>
              <a:t> </a:t>
            </a:r>
            <a:r>
              <a:rPr lang="en-SG" dirty="0" err="1"/>
              <a:t>chuyển</a:t>
            </a:r>
            <a:r>
              <a:rPr lang="en-SG" dirty="0"/>
              <a:t> </a:t>
            </a:r>
            <a:r>
              <a:rPr lang="en-SG" dirty="0" err="1"/>
              <a:t>đổi</a:t>
            </a:r>
            <a:r>
              <a:rPr lang="en-SG" dirty="0"/>
              <a:t> </a:t>
            </a:r>
            <a:r>
              <a:rPr lang="en-SG" dirty="0" err="1"/>
              <a:t>số</a:t>
            </a:r>
            <a:r>
              <a:rPr lang="en-SG" dirty="0"/>
              <a:t> </a:t>
            </a:r>
            <a:r>
              <a:rPr lang="en-SG" dirty="0" err="1"/>
              <a:t>trong</a:t>
            </a:r>
            <a:r>
              <a:rPr lang="en-SG" dirty="0"/>
              <a:t> </a:t>
            </a:r>
            <a:r>
              <a:rPr lang="en-SG" dirty="0" err="1"/>
              <a:t>quản</a:t>
            </a:r>
            <a:r>
              <a:rPr lang="en-SG" dirty="0"/>
              <a:t> </a:t>
            </a:r>
            <a:r>
              <a:rPr lang="en-SG" dirty="0" err="1"/>
              <a:t>lý</a:t>
            </a:r>
            <a:r>
              <a:rPr lang="en-SG" dirty="0"/>
              <a:t> </a:t>
            </a:r>
            <a:r>
              <a:rPr lang="en-SG" dirty="0" err="1"/>
              <a:t>hội</a:t>
            </a:r>
            <a:r>
              <a:rPr lang="en-SG" dirty="0"/>
              <a:t> </a:t>
            </a:r>
            <a:r>
              <a:rPr lang="en-SG" dirty="0" err="1"/>
              <a:t>viên</a:t>
            </a:r>
            <a:r>
              <a:rPr lang="en-SG" dirty="0"/>
              <a:t>, </a:t>
            </a:r>
            <a:r>
              <a:rPr lang="en-SG" dirty="0" err="1"/>
              <a:t>hoạt</a:t>
            </a:r>
            <a:r>
              <a:rPr lang="en-SG" dirty="0"/>
              <a:t> </a:t>
            </a:r>
            <a:r>
              <a:rPr lang="en-SG" dirty="0" err="1"/>
              <a:t>động</a:t>
            </a:r>
            <a:r>
              <a:rPr lang="en-SG" dirty="0"/>
              <a:t> </a:t>
            </a:r>
            <a:r>
              <a:rPr lang="en-SG" dirty="0" err="1"/>
              <a:t>của</a:t>
            </a:r>
            <a:r>
              <a:rPr lang="en-SG" dirty="0"/>
              <a:t> </a:t>
            </a:r>
            <a:r>
              <a:rPr lang="en-SG" dirty="0" err="1"/>
              <a:t>Hội</a:t>
            </a:r>
            <a:r>
              <a:rPr lang="en-SG" dirty="0"/>
              <a:t> </a:t>
            </a:r>
            <a:r>
              <a:rPr lang="en-SG" dirty="0" err="1"/>
              <a:t>và</a:t>
            </a:r>
            <a:r>
              <a:rPr lang="en-SG" dirty="0"/>
              <a:t> </a:t>
            </a:r>
            <a:r>
              <a:rPr lang="en-SG" dirty="0" err="1"/>
              <a:t>hỗ</a:t>
            </a:r>
            <a:r>
              <a:rPr lang="en-SG" dirty="0"/>
              <a:t> </a:t>
            </a:r>
            <a:r>
              <a:rPr lang="en-SG" dirty="0" err="1"/>
              <a:t>trợ</a:t>
            </a:r>
            <a:r>
              <a:rPr lang="en-SG" dirty="0"/>
              <a:t> </a:t>
            </a:r>
            <a:r>
              <a:rPr lang="en-SG" dirty="0" err="1"/>
              <a:t>nông</a:t>
            </a:r>
            <a:r>
              <a:rPr lang="en-SG" dirty="0"/>
              <a:t> </a:t>
            </a:r>
            <a:r>
              <a:rPr lang="en-SG" dirty="0" err="1"/>
              <a:t>dân</a:t>
            </a:r>
            <a:r>
              <a:rPr lang="en-SG" dirty="0"/>
              <a:t> </a:t>
            </a:r>
            <a:r>
              <a:rPr lang="en-SG" dirty="0" err="1"/>
              <a:t>trở</a:t>
            </a:r>
            <a:r>
              <a:rPr lang="en-SG" dirty="0"/>
              <a:t> </a:t>
            </a:r>
            <a:r>
              <a:rPr lang="en-SG" dirty="0" err="1"/>
              <a:t>thành</a:t>
            </a:r>
            <a:r>
              <a:rPr lang="en-SG" dirty="0"/>
              <a:t> </a:t>
            </a:r>
            <a:r>
              <a:rPr lang="en-SG" dirty="0" err="1"/>
              <a:t>nông</a:t>
            </a:r>
            <a:r>
              <a:rPr lang="en-SG" dirty="0"/>
              <a:t> </a:t>
            </a:r>
            <a:r>
              <a:rPr lang="en-SG" dirty="0" err="1"/>
              <a:t>dân</a:t>
            </a:r>
            <a:r>
              <a:rPr lang="en-SG" dirty="0"/>
              <a:t> </a:t>
            </a:r>
            <a:r>
              <a:rPr lang="en-SG" dirty="0" err="1"/>
              <a:t>số</a:t>
            </a:r>
            <a:r>
              <a:rPr lang="en-SG" dirty="0"/>
              <a:t>.</a:t>
            </a:r>
          </a:p>
        </p:txBody>
      </p:sp>
      <p:sp>
        <p:nvSpPr>
          <p:cNvPr id="19" name="Hexagon 18"/>
          <p:cNvSpPr/>
          <p:nvPr/>
        </p:nvSpPr>
        <p:spPr>
          <a:xfrm>
            <a:off x="7480570" y="3543626"/>
            <a:ext cx="4464996" cy="1203472"/>
          </a:xfrm>
          <a:prstGeom prst="hexag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dirty="0">
                <a:latin typeface="Calibri" panose="020F0502020204030204" pitchFamily="34" charset="0"/>
                <a:ea typeface="Calibri" panose="020F0502020204030204" pitchFamily="34" charset="0"/>
                <a:cs typeface="Calibri" panose="020F0502020204030204" pitchFamily="34" charset="0"/>
              </a:rPr>
              <a:t>Thứ 2 là nâng cao chất lượng cán bộ Hội và hội viên, tạo đội ngũ nông dân chuyên nghiệp, có tư duy kinh tế và kỹ năng quản trị.</a:t>
            </a:r>
            <a:endParaRPr lang="en-SG" dirty="0">
              <a:latin typeface="Calibri" panose="020F0502020204030204" pitchFamily="34" charset="0"/>
              <a:ea typeface="Calibri" panose="020F0502020204030204" pitchFamily="34" charset="0"/>
              <a:cs typeface="Calibri" panose="020F0502020204030204" pitchFamily="34" charset="0"/>
            </a:endParaRPr>
          </a:p>
        </p:txBody>
      </p:sp>
      <p:sp>
        <p:nvSpPr>
          <p:cNvPr id="20" name="Hexagon 19"/>
          <p:cNvSpPr/>
          <p:nvPr/>
        </p:nvSpPr>
        <p:spPr>
          <a:xfrm>
            <a:off x="7480570" y="5272716"/>
            <a:ext cx="4464996" cy="1244816"/>
          </a:xfrm>
          <a:prstGeom prst="hexagon">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dirty="0" err="1"/>
              <a:t>Thứ</a:t>
            </a:r>
            <a:r>
              <a:rPr lang="en-SG" dirty="0"/>
              <a:t> 3 </a:t>
            </a:r>
            <a:r>
              <a:rPr lang="en-SG" dirty="0" err="1"/>
              <a:t>là</a:t>
            </a:r>
            <a:r>
              <a:rPr lang="en-SG" dirty="0"/>
              <a:t> </a:t>
            </a:r>
            <a:r>
              <a:rPr lang="en-SG" dirty="0" err="1"/>
              <a:t>phát</a:t>
            </a:r>
            <a:r>
              <a:rPr lang="en-SG" dirty="0"/>
              <a:t> </a:t>
            </a:r>
            <a:r>
              <a:rPr lang="en-SG" dirty="0" err="1"/>
              <a:t>triển</a:t>
            </a:r>
            <a:r>
              <a:rPr lang="en-SG" dirty="0"/>
              <a:t> </a:t>
            </a:r>
            <a:r>
              <a:rPr lang="en-SG" dirty="0" err="1"/>
              <a:t>kinh</a:t>
            </a:r>
            <a:r>
              <a:rPr lang="en-SG" dirty="0"/>
              <a:t> </a:t>
            </a:r>
            <a:r>
              <a:rPr lang="en-SG" dirty="0" err="1"/>
              <a:t>tế</a:t>
            </a:r>
            <a:r>
              <a:rPr lang="en-SG" dirty="0"/>
              <a:t> </a:t>
            </a:r>
            <a:r>
              <a:rPr lang="en-SG" dirty="0" err="1"/>
              <a:t>tập</a:t>
            </a:r>
            <a:r>
              <a:rPr lang="en-SG" dirty="0"/>
              <a:t> </a:t>
            </a:r>
            <a:r>
              <a:rPr lang="en-SG" dirty="0" err="1"/>
              <a:t>thể</a:t>
            </a:r>
            <a:r>
              <a:rPr lang="en-SG" dirty="0"/>
              <a:t>, </a:t>
            </a:r>
            <a:r>
              <a:rPr lang="en-SG" dirty="0" err="1"/>
              <a:t>vận</a:t>
            </a:r>
            <a:r>
              <a:rPr lang="en-SG" dirty="0"/>
              <a:t> </a:t>
            </a:r>
            <a:r>
              <a:rPr lang="en-SG" dirty="0" err="1"/>
              <a:t>động</a:t>
            </a:r>
            <a:r>
              <a:rPr lang="en-SG" dirty="0"/>
              <a:t> </a:t>
            </a:r>
            <a:r>
              <a:rPr lang="en-SG" dirty="0" err="1"/>
              <a:t>nông</a:t>
            </a:r>
            <a:r>
              <a:rPr lang="en-SG" dirty="0"/>
              <a:t> </a:t>
            </a:r>
            <a:r>
              <a:rPr lang="en-SG" dirty="0" err="1"/>
              <a:t>dân</a:t>
            </a:r>
            <a:r>
              <a:rPr lang="en-SG" dirty="0"/>
              <a:t> </a:t>
            </a:r>
            <a:r>
              <a:rPr lang="en-SG" dirty="0" err="1"/>
              <a:t>tham</a:t>
            </a:r>
            <a:r>
              <a:rPr lang="en-SG" dirty="0"/>
              <a:t> </a:t>
            </a:r>
            <a:r>
              <a:rPr lang="en-SG" dirty="0" err="1"/>
              <a:t>gia</a:t>
            </a:r>
            <a:r>
              <a:rPr lang="en-SG" dirty="0"/>
              <a:t> </a:t>
            </a:r>
            <a:r>
              <a:rPr lang="en-SG" dirty="0" err="1"/>
              <a:t>các</a:t>
            </a:r>
            <a:r>
              <a:rPr lang="en-SG" dirty="0"/>
              <a:t> </a:t>
            </a:r>
            <a:r>
              <a:rPr lang="en-SG" dirty="0" err="1"/>
              <a:t>mô</a:t>
            </a:r>
            <a:r>
              <a:rPr lang="en-SG" dirty="0"/>
              <a:t> </a:t>
            </a:r>
            <a:r>
              <a:rPr lang="en-SG" dirty="0" err="1"/>
              <a:t>hình</a:t>
            </a:r>
            <a:r>
              <a:rPr lang="en-SG" dirty="0"/>
              <a:t> </a:t>
            </a:r>
            <a:r>
              <a:rPr lang="en-SG" dirty="0" err="1"/>
              <a:t>hợp</a:t>
            </a:r>
            <a:r>
              <a:rPr lang="en-SG" dirty="0"/>
              <a:t> </a:t>
            </a:r>
            <a:r>
              <a:rPr lang="en-SG" dirty="0" err="1"/>
              <a:t>tác</a:t>
            </a:r>
            <a:r>
              <a:rPr lang="en-SG" dirty="0"/>
              <a:t>, </a:t>
            </a:r>
            <a:r>
              <a:rPr lang="en-SG" dirty="0" err="1"/>
              <a:t>liên</a:t>
            </a:r>
            <a:r>
              <a:rPr lang="en-SG" dirty="0"/>
              <a:t> </a:t>
            </a:r>
            <a:r>
              <a:rPr lang="en-SG" dirty="0" err="1"/>
              <a:t>kết</a:t>
            </a:r>
            <a:r>
              <a:rPr lang="en-SG" dirty="0"/>
              <a:t> </a:t>
            </a:r>
            <a:r>
              <a:rPr lang="en-SG" dirty="0" err="1"/>
              <a:t>để</a:t>
            </a:r>
            <a:r>
              <a:rPr lang="en-SG" dirty="0"/>
              <a:t> </a:t>
            </a:r>
            <a:r>
              <a:rPr lang="en-SG" dirty="0" err="1"/>
              <a:t>nâng</a:t>
            </a:r>
            <a:r>
              <a:rPr lang="en-SG" dirty="0"/>
              <a:t> </a:t>
            </a:r>
            <a:r>
              <a:rPr lang="en-SG" dirty="0" err="1"/>
              <a:t>cao</a:t>
            </a:r>
            <a:r>
              <a:rPr lang="en-SG" dirty="0"/>
              <a:t> </a:t>
            </a:r>
            <a:r>
              <a:rPr lang="en-SG" dirty="0" err="1"/>
              <a:t>giá</a:t>
            </a:r>
            <a:r>
              <a:rPr lang="en-SG" dirty="0"/>
              <a:t> </a:t>
            </a:r>
            <a:r>
              <a:rPr lang="en-SG" dirty="0" err="1"/>
              <a:t>trị</a:t>
            </a:r>
            <a:r>
              <a:rPr lang="en-SG" dirty="0"/>
              <a:t> </a:t>
            </a:r>
            <a:r>
              <a:rPr lang="en-SG" dirty="0" err="1"/>
              <a:t>nông</a:t>
            </a:r>
            <a:r>
              <a:rPr lang="en-SG" dirty="0"/>
              <a:t> </a:t>
            </a:r>
            <a:r>
              <a:rPr lang="en-SG" dirty="0" err="1"/>
              <a:t>sản</a:t>
            </a:r>
            <a:r>
              <a:rPr lang="en-SG" dirty="0"/>
              <a:t>.</a:t>
            </a:r>
          </a:p>
        </p:txBody>
      </p:sp>
    </p:spTree>
    <p:extLst>
      <p:ext uri="{BB962C8B-B14F-4D97-AF65-F5344CB8AC3E}">
        <p14:creationId xmlns:p14="http://schemas.microsoft.com/office/powerpoint/2010/main" val="20343975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15" name="Up Arrow 14"/>
          <p:cNvSpPr/>
          <p:nvPr/>
        </p:nvSpPr>
        <p:spPr>
          <a:xfrm rot="5400000">
            <a:off x="5365355" y="1739063"/>
            <a:ext cx="674123" cy="1342255"/>
          </a:xfrm>
          <a:prstGeom prst="upArrow">
            <a:avLst>
              <a:gd name="adj1" fmla="val 50000"/>
              <a:gd name="adj2" fmla="val 62453"/>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Up Arrow 15"/>
          <p:cNvSpPr/>
          <p:nvPr/>
        </p:nvSpPr>
        <p:spPr>
          <a:xfrm rot="5400000">
            <a:off x="5365354" y="3300811"/>
            <a:ext cx="674123" cy="1342255"/>
          </a:xfrm>
          <a:prstGeom prst="upArrow">
            <a:avLst>
              <a:gd name="adj1" fmla="val 50000"/>
              <a:gd name="adj2" fmla="val 62453"/>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Up Arrow 16"/>
          <p:cNvSpPr/>
          <p:nvPr/>
        </p:nvSpPr>
        <p:spPr>
          <a:xfrm rot="5400000">
            <a:off x="5365354" y="5064914"/>
            <a:ext cx="674123" cy="1342255"/>
          </a:xfrm>
          <a:prstGeom prst="upArrow">
            <a:avLst>
              <a:gd name="adj1" fmla="val 50000"/>
              <a:gd name="adj2" fmla="val 62453"/>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Hexagon 7"/>
          <p:cNvSpPr/>
          <p:nvPr/>
        </p:nvSpPr>
        <p:spPr>
          <a:xfrm>
            <a:off x="6746033" y="1814536"/>
            <a:ext cx="5199533" cy="1191311"/>
          </a:xfrm>
          <a:prstGeom prst="hexag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Calibri"/>
                <a:ea typeface="+mn-ea"/>
                <a:cs typeface="+mn-cs"/>
              </a:rPr>
              <a:t>Đẩy mạnh công tác tuyên truyền cán bộ, hội viên và Nhân dân về cuộc cách mạng 4.0 và tham gia Chuyển đổi số</a:t>
            </a:r>
            <a:endParaRPr kumimoji="0" lang="en-SG"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Hexagon 18"/>
          <p:cNvSpPr/>
          <p:nvPr/>
        </p:nvSpPr>
        <p:spPr>
          <a:xfrm>
            <a:off x="6746033" y="3191069"/>
            <a:ext cx="5199533" cy="1556029"/>
          </a:xfrm>
          <a:prstGeom prst="hexago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vi-VN" dirty="0">
                <a:solidFill>
                  <a:prstClr val="white"/>
                </a:solidFill>
                <a:latin typeface="Calibri" panose="020F0502020204030204" pitchFamily="34" charset="0"/>
                <a:ea typeface="Calibri" panose="020F0502020204030204" pitchFamily="34" charset="0"/>
                <a:cs typeface="Calibri" panose="020F0502020204030204" pitchFamily="34" charset="0"/>
              </a:rPr>
              <a:t>Tích cực phối hợp cùng chính quyền, Mặt trận Tổ quốc Việt Nam và các ban, ngành trong việc thực hiện Chuyển đổi số</a:t>
            </a:r>
            <a:endParaRPr kumimoji="0" lang="en-SG" sz="18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0" name="Hexagon 19"/>
          <p:cNvSpPr/>
          <p:nvPr/>
        </p:nvSpPr>
        <p:spPr>
          <a:xfrm>
            <a:off x="6746033" y="4954555"/>
            <a:ext cx="5199533" cy="1562977"/>
          </a:xfrm>
          <a:prstGeom prst="hexag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white"/>
                </a:solidFill>
                <a:effectLst/>
                <a:uLnTx/>
                <a:uFillTx/>
                <a:latin typeface="Calibri"/>
                <a:ea typeface="+mn-ea"/>
                <a:cs typeface="+mn-cs"/>
              </a:rPr>
              <a:t>Hỗ trợ Hội viên,</a:t>
            </a:r>
            <a:r>
              <a:rPr kumimoji="0" lang="vi-VN" sz="1800" b="0" i="0" u="none" strike="noStrike" kern="1200" cap="none" spc="0" normalizeH="0" noProof="0" dirty="0">
                <a:ln>
                  <a:noFill/>
                </a:ln>
                <a:solidFill>
                  <a:prstClr val="white"/>
                </a:solidFill>
                <a:effectLst/>
                <a:uLnTx/>
                <a:uFillTx/>
                <a:latin typeface="Calibri"/>
                <a:ea typeface="+mn-ea"/>
                <a:cs typeface="+mn-cs"/>
              </a:rPr>
              <a:t> nông dân sản xuất kinh doanh giỏi, doanh nghiệp, hợp tác xã đưa sản phẩm lên sàn thương mại điện tử, truy xuất nguồn gốc, hỗ trợ vốn, liên kết tiêu thụ sản phẩm,...</a:t>
            </a:r>
            <a:endParaRPr kumimoji="0" lang="en-SG"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BB22CCA5-FA5E-925D-6A84-BB8FF33E5CF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600" b="99800" l="9576" r="84657">
                        <a14:foregroundMark x1="49510" y1="80800" x2="49510" y2="80800"/>
                      </a14:backgroundRemoval>
                    </a14:imgEffect>
                  </a14:imgLayer>
                </a14:imgProps>
              </a:ext>
            </a:extLst>
          </a:blip>
          <a:stretch>
            <a:fillRect/>
          </a:stretch>
        </p:blipFill>
        <p:spPr>
          <a:xfrm>
            <a:off x="5031289" y="-39260"/>
            <a:ext cx="2129444" cy="1012081"/>
          </a:xfrm>
          <a:prstGeom prst="rect">
            <a:avLst/>
          </a:prstGeom>
          <a:ln>
            <a:noFill/>
          </a:ln>
          <a:effectLst>
            <a:glow rad="101600">
              <a:srgbClr val="FFFF00">
                <a:alpha val="40000"/>
              </a:srgbClr>
            </a:glow>
          </a:effectLst>
        </p:spPr>
      </p:pic>
      <p:sp>
        <p:nvSpPr>
          <p:cNvPr id="11" name="Rectangle 10"/>
          <p:cNvSpPr/>
          <p:nvPr/>
        </p:nvSpPr>
        <p:spPr>
          <a:xfrm>
            <a:off x="2947554" y="1004525"/>
            <a:ext cx="6296917" cy="477054"/>
          </a:xfrm>
          <a:prstGeom prst="rect">
            <a:avLst/>
          </a:prstGeom>
          <a:noFill/>
        </p:spPr>
        <p:txBody>
          <a:bodyPr wrap="none" lIns="91440" tIns="45720" rIns="91440" bIns="45720">
            <a:spAutoFit/>
          </a:bodyPr>
          <a:lstStyle/>
          <a:p>
            <a:pPr algn="ctr"/>
            <a:r>
              <a:rPr lang="vi-VN" sz="2500" b="1" cap="none" spc="0" dirty="0">
                <a:ln w="0"/>
                <a:solidFill>
                  <a:srgbClr val="FF0000"/>
                </a:solidFill>
                <a:effectLst>
                  <a:outerShdw blurRad="38100" dist="19050" dir="2700000" algn="tl" rotWithShape="0">
                    <a:schemeClr val="dk1">
                      <a:alpha val="40000"/>
                    </a:schemeClr>
                  </a:outerShdw>
                </a:effectLst>
                <a:latin typeface="+mj-lt"/>
              </a:rPr>
              <a:t>HỘI NÔNG DÂN PHƯỜNG BÌNH PHƯỚC</a:t>
            </a:r>
            <a:endParaRPr lang="en-US" sz="2500" b="1" cap="none" spc="0" dirty="0">
              <a:ln w="0"/>
              <a:solidFill>
                <a:srgbClr val="FF0000"/>
              </a:solidFill>
              <a:effectLst>
                <a:outerShdw blurRad="38100" dist="19050" dir="2700000" algn="tl" rotWithShape="0">
                  <a:schemeClr val="dk1">
                    <a:alpha val="40000"/>
                  </a:schemeClr>
                </a:outerShdw>
              </a:effectLst>
              <a:latin typeface="+mj-lt"/>
            </a:endParaRPr>
          </a:p>
        </p:txBody>
      </p:sp>
      <p:sp>
        <p:nvSpPr>
          <p:cNvPr id="3" name="Hexagon 2"/>
          <p:cNvSpPr/>
          <p:nvPr/>
        </p:nvSpPr>
        <p:spPr>
          <a:xfrm>
            <a:off x="261257" y="1710980"/>
            <a:ext cx="1483567" cy="1294867"/>
          </a:xfrm>
          <a:prstGeom prst="hexagon">
            <a:avLst/>
          </a:prstGeom>
          <a:blipFill dpi="0" rotWithShape="1">
            <a:blip r:embed="rId6"/>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3" name="Hexagon 12"/>
          <p:cNvSpPr/>
          <p:nvPr/>
        </p:nvSpPr>
        <p:spPr>
          <a:xfrm>
            <a:off x="1483567" y="2371796"/>
            <a:ext cx="1483567" cy="1294867"/>
          </a:xfrm>
          <a:prstGeom prst="hexagon">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Hexagon 13"/>
          <p:cNvSpPr/>
          <p:nvPr/>
        </p:nvSpPr>
        <p:spPr>
          <a:xfrm>
            <a:off x="277543" y="4406968"/>
            <a:ext cx="1483567" cy="1294867"/>
          </a:xfrm>
          <a:prstGeom prst="hexagon">
            <a:avLst/>
          </a:prstGeom>
          <a:blipFill dpi="0" rotWithShape="1">
            <a:blip r:embed="rId8"/>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8" name="Hexagon 17"/>
          <p:cNvSpPr/>
          <p:nvPr/>
        </p:nvSpPr>
        <p:spPr>
          <a:xfrm>
            <a:off x="1492898" y="5071462"/>
            <a:ext cx="1483567" cy="1294867"/>
          </a:xfrm>
          <a:prstGeom prst="hexagon">
            <a:avLst/>
          </a:prstGeom>
          <a:blipFill>
            <a:blip r:embed="rId9"/>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1" name="Hexagon 20"/>
          <p:cNvSpPr/>
          <p:nvPr/>
        </p:nvSpPr>
        <p:spPr>
          <a:xfrm>
            <a:off x="2696807" y="3032111"/>
            <a:ext cx="1483567" cy="1294867"/>
          </a:xfrm>
          <a:prstGeom prst="hexagon">
            <a:avLst/>
          </a:prstGeom>
          <a:blipFill>
            <a:blip r:embed="rId10"/>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2" name="Hexagon 21"/>
          <p:cNvSpPr/>
          <p:nvPr/>
        </p:nvSpPr>
        <p:spPr>
          <a:xfrm>
            <a:off x="277543" y="3055057"/>
            <a:ext cx="1483567" cy="1294867"/>
          </a:xfrm>
          <a:prstGeom prst="hexagon">
            <a:avLst/>
          </a:prstGeom>
          <a:blipFill>
            <a:blip r:embed="rId1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3" name="Hexagon 22"/>
          <p:cNvSpPr/>
          <p:nvPr/>
        </p:nvSpPr>
        <p:spPr>
          <a:xfrm>
            <a:off x="1483567" y="3723707"/>
            <a:ext cx="1483567" cy="1294867"/>
          </a:xfrm>
          <a:prstGeom prst="hexagon">
            <a:avLst/>
          </a:prstGeom>
          <a:blipFill>
            <a:blip r:embed="rId1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4" name="Hexagon 23"/>
          <p:cNvSpPr/>
          <p:nvPr/>
        </p:nvSpPr>
        <p:spPr>
          <a:xfrm>
            <a:off x="2689591" y="1681731"/>
            <a:ext cx="1483567" cy="1294867"/>
          </a:xfrm>
          <a:prstGeom prst="hexagon">
            <a:avLst/>
          </a:prstGeom>
          <a:blipFill>
            <a:blip r:embed="rId1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5" name="Hexagon 24"/>
          <p:cNvSpPr/>
          <p:nvPr/>
        </p:nvSpPr>
        <p:spPr>
          <a:xfrm>
            <a:off x="288989" y="5736042"/>
            <a:ext cx="1483567" cy="1294867"/>
          </a:xfrm>
          <a:prstGeom prst="hexagon">
            <a:avLst/>
          </a:prstGeom>
          <a:blipFill>
            <a:blip r:embed="rId1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6" name="Hexagon 25"/>
          <p:cNvSpPr/>
          <p:nvPr/>
        </p:nvSpPr>
        <p:spPr>
          <a:xfrm>
            <a:off x="2696807" y="4380367"/>
            <a:ext cx="1483567" cy="1294867"/>
          </a:xfrm>
          <a:prstGeom prst="hexagon">
            <a:avLst/>
          </a:prstGeom>
          <a:blipFill>
            <a:blip r:embed="rId1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7" name="Hexagon 26"/>
          <p:cNvSpPr/>
          <p:nvPr/>
        </p:nvSpPr>
        <p:spPr>
          <a:xfrm>
            <a:off x="2696807" y="5718895"/>
            <a:ext cx="1483567" cy="1294867"/>
          </a:xfrm>
          <a:prstGeom prst="hexagon">
            <a:avLst/>
          </a:prstGeom>
          <a:blipFill>
            <a:blip r:embed="rId1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8" name="Hexagon 27"/>
          <p:cNvSpPr/>
          <p:nvPr/>
        </p:nvSpPr>
        <p:spPr>
          <a:xfrm>
            <a:off x="1467088" y="1024967"/>
            <a:ext cx="1483567" cy="1294867"/>
          </a:xfrm>
          <a:prstGeom prst="hexagon">
            <a:avLst/>
          </a:prstGeom>
          <a:blipFill dpi="0" rotWithShape="1">
            <a:blip r:embed="rId17"/>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9" name="Hexagon 28"/>
          <p:cNvSpPr/>
          <p:nvPr/>
        </p:nvSpPr>
        <p:spPr>
          <a:xfrm>
            <a:off x="1598926" y="6433379"/>
            <a:ext cx="1271512" cy="849241"/>
          </a:xfrm>
          <a:prstGeom prst="hexagon">
            <a:avLst/>
          </a:prstGeom>
          <a:blipFill>
            <a:blip r:embed="rId18"/>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22683515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a:extLst>
            <a:ext uri="{FF2B5EF4-FFF2-40B4-BE49-F238E27FC236}">
              <a16:creationId xmlns:a16="http://schemas.microsoft.com/office/drawing/2014/main" id="{C17CCE87-3762-B7D6-1933-0FFABD358375}"/>
            </a:ext>
          </a:extLst>
        </p:cNvPr>
        <p:cNvGrpSpPr/>
        <p:nvPr/>
      </p:nvGrpSpPr>
      <p:grpSpPr>
        <a:xfrm>
          <a:off x="0" y="0"/>
          <a:ext cx="0" cy="0"/>
          <a:chOff x="0" y="0"/>
          <a:chExt cx="0" cy="0"/>
        </a:xfrm>
      </p:grpSpPr>
      <p:sp>
        <p:nvSpPr>
          <p:cNvPr id="15" name="Up Arrow 14">
            <a:extLst>
              <a:ext uri="{FF2B5EF4-FFF2-40B4-BE49-F238E27FC236}">
                <a16:creationId xmlns:a16="http://schemas.microsoft.com/office/drawing/2014/main" id="{E9F46B84-9122-F8A1-A07E-7E2F4AEA1196}"/>
              </a:ext>
            </a:extLst>
          </p:cNvPr>
          <p:cNvSpPr/>
          <p:nvPr/>
        </p:nvSpPr>
        <p:spPr>
          <a:xfrm rot="5400000">
            <a:off x="5365355" y="1739063"/>
            <a:ext cx="674123" cy="1342255"/>
          </a:xfrm>
          <a:prstGeom prst="upArrow">
            <a:avLst>
              <a:gd name="adj1" fmla="val 50000"/>
              <a:gd name="adj2" fmla="val 62453"/>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Up Arrow 15">
            <a:extLst>
              <a:ext uri="{FF2B5EF4-FFF2-40B4-BE49-F238E27FC236}">
                <a16:creationId xmlns:a16="http://schemas.microsoft.com/office/drawing/2014/main" id="{9FAD9884-038C-A996-02F1-1FC2D7E50691}"/>
              </a:ext>
            </a:extLst>
          </p:cNvPr>
          <p:cNvSpPr/>
          <p:nvPr/>
        </p:nvSpPr>
        <p:spPr>
          <a:xfrm rot="5400000">
            <a:off x="5365354" y="3300811"/>
            <a:ext cx="674123" cy="1342255"/>
          </a:xfrm>
          <a:prstGeom prst="upArrow">
            <a:avLst>
              <a:gd name="adj1" fmla="val 50000"/>
              <a:gd name="adj2" fmla="val 62453"/>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Up Arrow 16">
            <a:extLst>
              <a:ext uri="{FF2B5EF4-FFF2-40B4-BE49-F238E27FC236}">
                <a16:creationId xmlns:a16="http://schemas.microsoft.com/office/drawing/2014/main" id="{5864638F-A16D-8035-6F81-E37C9E98BEA9}"/>
              </a:ext>
            </a:extLst>
          </p:cNvPr>
          <p:cNvSpPr/>
          <p:nvPr/>
        </p:nvSpPr>
        <p:spPr>
          <a:xfrm rot="5400000">
            <a:off x="5365354" y="5064914"/>
            <a:ext cx="674123" cy="1342255"/>
          </a:xfrm>
          <a:prstGeom prst="upArrow">
            <a:avLst>
              <a:gd name="adj1" fmla="val 50000"/>
              <a:gd name="adj2" fmla="val 62453"/>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Hexagon 7">
            <a:extLst>
              <a:ext uri="{FF2B5EF4-FFF2-40B4-BE49-F238E27FC236}">
                <a16:creationId xmlns:a16="http://schemas.microsoft.com/office/drawing/2014/main" id="{9EB59663-0561-F54A-B79D-4469AFE5419E}"/>
              </a:ext>
            </a:extLst>
          </p:cNvPr>
          <p:cNvSpPr/>
          <p:nvPr/>
        </p:nvSpPr>
        <p:spPr>
          <a:xfrm>
            <a:off x="6746033" y="1814536"/>
            <a:ext cx="5199533" cy="1191311"/>
          </a:xfrm>
          <a:prstGeom prst="hexag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1900" dirty="0">
                <a:latin typeface="Times New Roman" panose="02020603050405020304" pitchFamily="18" charset="0"/>
                <a:cs typeface="Times New Roman" panose="02020603050405020304" pitchFamily="18" charset="0"/>
              </a:rPr>
              <a:t>Thay đổi tư duy sản xuất sang “nông nghiệp số”; </a:t>
            </a:r>
            <a:r>
              <a:rPr lang="en-US" sz="1900" dirty="0" err="1">
                <a:latin typeface="Times New Roman" panose="02020603050405020304" pitchFamily="18" charset="0"/>
                <a:cs typeface="Times New Roman" panose="02020603050405020304" pitchFamily="18" charset="0"/>
              </a:rPr>
              <a:t>Chủ</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động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học</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tập</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kỹ</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năng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số</a:t>
            </a:r>
            <a:endParaRPr kumimoji="0" lang="en-SG" sz="1900" b="0"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p:txBody>
      </p:sp>
      <p:sp>
        <p:nvSpPr>
          <p:cNvPr id="19" name="Hexagon 18">
            <a:extLst>
              <a:ext uri="{FF2B5EF4-FFF2-40B4-BE49-F238E27FC236}">
                <a16:creationId xmlns:a16="http://schemas.microsoft.com/office/drawing/2014/main" id="{25230B03-3145-6982-7A42-C5DE3038AEC9}"/>
              </a:ext>
            </a:extLst>
          </p:cNvPr>
          <p:cNvSpPr/>
          <p:nvPr/>
        </p:nvSpPr>
        <p:spPr>
          <a:xfrm>
            <a:off x="6746033" y="3191069"/>
            <a:ext cx="5199533" cy="1556029"/>
          </a:xfrm>
          <a:prstGeom prst="hexago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1900" dirty="0" err="1">
                <a:latin typeface="Times New Roman" panose="02020603050405020304" pitchFamily="18" charset="0"/>
                <a:cs typeface="Times New Roman" panose="02020603050405020304" pitchFamily="18" charset="0"/>
              </a:rPr>
              <a:t>Ứng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dụng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công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nghệ</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vào</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sản</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xuất</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nông</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nghiệp</a:t>
            </a:r>
            <a:r>
              <a:rPr lang="vi-VN" sz="1900" dirty="0">
                <a:latin typeface="Times New Roman" panose="02020603050405020304" pitchFamily="18" charset="0"/>
                <a:cs typeface="Times New Roman" panose="02020603050405020304" pitchFamily="18" charset="0"/>
              </a:rPr>
              <a:t>; </a:t>
            </a:r>
            <a:r>
              <a:rPr lang="vi-VN" sz="1900" dirty="0">
                <a:latin typeface="+mj-lt"/>
              </a:rPr>
              <a:t>Tham gia thương mại điện tử và kinh tế số nông nghiệp</a:t>
            </a:r>
            <a:endParaRPr kumimoji="0" lang="en-SG" sz="1900" b="0" i="0" u="none" strike="noStrike" kern="1200" cap="none" spc="0" normalizeH="0" baseline="0" noProof="0" dirty="0">
              <a:ln>
                <a:noFill/>
              </a:ln>
              <a:solidFill>
                <a:prstClr val="white"/>
              </a:solidFill>
              <a:effectLst/>
              <a:uLnTx/>
              <a:uFillTx/>
              <a:latin typeface="+mj-lt"/>
              <a:ea typeface="Calibri" panose="020F0502020204030204" pitchFamily="34" charset="0"/>
              <a:cs typeface="Calibri" panose="020F0502020204030204" pitchFamily="34" charset="0"/>
            </a:endParaRPr>
          </a:p>
        </p:txBody>
      </p:sp>
      <p:sp>
        <p:nvSpPr>
          <p:cNvPr id="20" name="Hexagon 19">
            <a:extLst>
              <a:ext uri="{FF2B5EF4-FFF2-40B4-BE49-F238E27FC236}">
                <a16:creationId xmlns:a16="http://schemas.microsoft.com/office/drawing/2014/main" id="{39B5C29D-DE9D-2D75-3AF3-C4A8ED1A09E2}"/>
              </a:ext>
            </a:extLst>
          </p:cNvPr>
          <p:cNvSpPr/>
          <p:nvPr/>
        </p:nvSpPr>
        <p:spPr>
          <a:xfrm>
            <a:off x="6746033" y="4954555"/>
            <a:ext cx="5199533" cy="1562977"/>
          </a:xfrm>
          <a:prstGeom prst="hexag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dirty="0">
                <a:latin typeface="Times New Roman" panose="02020603050405020304" pitchFamily="18" charset="0"/>
                <a:cs typeface="Times New Roman" panose="02020603050405020304" pitchFamily="18" charset="0"/>
              </a:rPr>
              <a:t>Tham </a:t>
            </a:r>
            <a:r>
              <a:rPr lang="en-US" dirty="0" err="1">
                <a:latin typeface="Times New Roman" panose="02020603050405020304" pitchFamily="18" charset="0"/>
                <a:cs typeface="Times New Roman" panose="02020603050405020304" pitchFamily="18" charset="0"/>
              </a:rPr>
              <a:t>gia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tổ</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hợp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hợp</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tác</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xã</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và</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liên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kết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sản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xuất</a:t>
            </a:r>
            <a:r>
              <a:rPr lang="vi-VN" dirty="0">
                <a:latin typeface="Times New Roman" panose="02020603050405020304" pitchFamily="18" charset="0"/>
                <a:cs typeface="Times New Roman" panose="02020603050405020304" pitchFamily="18" charset="0"/>
              </a:rPr>
              <a:t>; </a:t>
            </a:r>
            <a:r>
              <a:rPr lang="vi-VN" dirty="0">
                <a:latin typeface="+mj-lt"/>
              </a:rPr>
              <a:t>chủ động tiếp cận các chương trình hỗ trợ của Nhà nước và Hội Nông dân; </a:t>
            </a:r>
            <a:r>
              <a:rPr lang="vi-VN" dirty="0">
                <a:latin typeface="Times New Roman" panose="02020603050405020304" pitchFamily="18" charset="0"/>
                <a:cs typeface="Times New Roman" panose="02020603050405020304" pitchFamily="18" charset="0"/>
              </a:rPr>
              <a:t>Xây dựng thương hiệu và uy tín số cho nông sản</a:t>
            </a:r>
            <a:endParaRPr kumimoji="0" lang="en-SG" sz="1800" b="0"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C71966C3-5559-8453-BA9C-E213A9A8E1A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600" b="99800" l="9576" r="84657">
                        <a14:foregroundMark x1="49510" y1="80800" x2="49510" y2="80800"/>
                      </a14:backgroundRemoval>
                    </a14:imgEffect>
                  </a14:imgLayer>
                </a14:imgProps>
              </a:ext>
            </a:extLst>
          </a:blip>
          <a:stretch>
            <a:fillRect/>
          </a:stretch>
        </p:blipFill>
        <p:spPr>
          <a:xfrm>
            <a:off x="5031289" y="-39259"/>
            <a:ext cx="1714744" cy="763816"/>
          </a:xfrm>
          <a:prstGeom prst="rect">
            <a:avLst/>
          </a:prstGeom>
          <a:ln>
            <a:noFill/>
          </a:ln>
          <a:effectLst>
            <a:glow rad="101600">
              <a:srgbClr val="FFFF00">
                <a:alpha val="40000"/>
              </a:srgbClr>
            </a:glow>
          </a:effectLst>
        </p:spPr>
      </p:pic>
      <p:sp>
        <p:nvSpPr>
          <p:cNvPr id="11" name="Rectangle 10">
            <a:extLst>
              <a:ext uri="{FF2B5EF4-FFF2-40B4-BE49-F238E27FC236}">
                <a16:creationId xmlns:a16="http://schemas.microsoft.com/office/drawing/2014/main" id="{4B4796BB-6A33-012E-6FB6-B38B06971EDC}"/>
              </a:ext>
            </a:extLst>
          </p:cNvPr>
          <p:cNvSpPr/>
          <p:nvPr/>
        </p:nvSpPr>
        <p:spPr>
          <a:xfrm>
            <a:off x="2947554" y="770065"/>
            <a:ext cx="6296916" cy="861774"/>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mn-cs"/>
              </a:rPr>
              <a:t>HỘI NÔNG DÂN PHƯỜNG BÌNH PHƯỚC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mn-cs"/>
              </a:rPr>
              <a:t>Đối với Hội viên nông dân</a:t>
            </a:r>
            <a:endParaRPr kumimoji="0" lang="en-US" sz="25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Calibri"/>
              <a:ea typeface="+mn-ea"/>
              <a:cs typeface="+mn-cs"/>
            </a:endParaRPr>
          </a:p>
        </p:txBody>
      </p:sp>
      <p:sp>
        <p:nvSpPr>
          <p:cNvPr id="3" name="Hexagon 2">
            <a:extLst>
              <a:ext uri="{FF2B5EF4-FFF2-40B4-BE49-F238E27FC236}">
                <a16:creationId xmlns:a16="http://schemas.microsoft.com/office/drawing/2014/main" id="{F247D6AD-F2A0-08A2-E2D6-644330944B08}"/>
              </a:ext>
            </a:extLst>
          </p:cNvPr>
          <p:cNvSpPr/>
          <p:nvPr/>
        </p:nvSpPr>
        <p:spPr>
          <a:xfrm>
            <a:off x="261257" y="1710980"/>
            <a:ext cx="1483567" cy="1294867"/>
          </a:xfrm>
          <a:prstGeom prst="hexagon">
            <a:avLst/>
          </a:prstGeom>
          <a:blipFill dpi="0" rotWithShape="1">
            <a:blip r:embed="rId6"/>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Hexagon 12">
            <a:extLst>
              <a:ext uri="{FF2B5EF4-FFF2-40B4-BE49-F238E27FC236}">
                <a16:creationId xmlns:a16="http://schemas.microsoft.com/office/drawing/2014/main" id="{096E2174-895F-7860-65B9-99CA04B2DB3C}"/>
              </a:ext>
            </a:extLst>
          </p:cNvPr>
          <p:cNvSpPr/>
          <p:nvPr/>
        </p:nvSpPr>
        <p:spPr>
          <a:xfrm>
            <a:off x="1483567" y="2371796"/>
            <a:ext cx="1483567" cy="1294867"/>
          </a:xfrm>
          <a:prstGeom prst="hexagon">
            <a:avLst/>
          </a:pr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Hexagon 13">
            <a:extLst>
              <a:ext uri="{FF2B5EF4-FFF2-40B4-BE49-F238E27FC236}">
                <a16:creationId xmlns:a16="http://schemas.microsoft.com/office/drawing/2014/main" id="{5363283E-6557-7558-12B8-3FC6302F7895}"/>
              </a:ext>
            </a:extLst>
          </p:cNvPr>
          <p:cNvSpPr/>
          <p:nvPr/>
        </p:nvSpPr>
        <p:spPr>
          <a:xfrm>
            <a:off x="277543" y="4406968"/>
            <a:ext cx="1483567" cy="1294867"/>
          </a:xfrm>
          <a:prstGeom prst="hexagon">
            <a:avLst/>
          </a:prstGeom>
          <a:blipFill dpi="0" rotWithShape="1">
            <a:blip r:embed="rId8"/>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Hexagon 17">
            <a:extLst>
              <a:ext uri="{FF2B5EF4-FFF2-40B4-BE49-F238E27FC236}">
                <a16:creationId xmlns:a16="http://schemas.microsoft.com/office/drawing/2014/main" id="{9ACDB07D-E49D-77E0-3415-1F102627E43D}"/>
              </a:ext>
            </a:extLst>
          </p:cNvPr>
          <p:cNvSpPr/>
          <p:nvPr/>
        </p:nvSpPr>
        <p:spPr>
          <a:xfrm>
            <a:off x="1492898" y="5071462"/>
            <a:ext cx="1483567" cy="1294867"/>
          </a:xfrm>
          <a:prstGeom prst="hexagon">
            <a:avLst/>
          </a:prstGeom>
          <a:blipFill>
            <a:blip r:embed="rId9"/>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Hexagon 20">
            <a:extLst>
              <a:ext uri="{FF2B5EF4-FFF2-40B4-BE49-F238E27FC236}">
                <a16:creationId xmlns:a16="http://schemas.microsoft.com/office/drawing/2014/main" id="{A1F02772-02AB-0AFD-11BF-CBDB4A4FC2C1}"/>
              </a:ext>
            </a:extLst>
          </p:cNvPr>
          <p:cNvSpPr/>
          <p:nvPr/>
        </p:nvSpPr>
        <p:spPr>
          <a:xfrm>
            <a:off x="2696807" y="3032111"/>
            <a:ext cx="1483567" cy="1294867"/>
          </a:xfrm>
          <a:prstGeom prst="hexagon">
            <a:avLst/>
          </a:prstGeom>
          <a:blipFill>
            <a:blip r:embed="rId10"/>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Hexagon 21">
            <a:extLst>
              <a:ext uri="{FF2B5EF4-FFF2-40B4-BE49-F238E27FC236}">
                <a16:creationId xmlns:a16="http://schemas.microsoft.com/office/drawing/2014/main" id="{F3017F6B-808E-E02C-E92C-3ED9C47780E4}"/>
              </a:ext>
            </a:extLst>
          </p:cNvPr>
          <p:cNvSpPr/>
          <p:nvPr/>
        </p:nvSpPr>
        <p:spPr>
          <a:xfrm>
            <a:off x="277543" y="3055057"/>
            <a:ext cx="1483567" cy="1294867"/>
          </a:xfrm>
          <a:prstGeom prst="hexagon">
            <a:avLst/>
          </a:prstGeom>
          <a:blipFill>
            <a:blip r:embed="rId1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Hexagon 22">
            <a:extLst>
              <a:ext uri="{FF2B5EF4-FFF2-40B4-BE49-F238E27FC236}">
                <a16:creationId xmlns:a16="http://schemas.microsoft.com/office/drawing/2014/main" id="{1A6211B4-16A9-87C5-B439-ADB58A65EA87}"/>
              </a:ext>
            </a:extLst>
          </p:cNvPr>
          <p:cNvSpPr/>
          <p:nvPr/>
        </p:nvSpPr>
        <p:spPr>
          <a:xfrm>
            <a:off x="1483567" y="3723707"/>
            <a:ext cx="1483567" cy="1294867"/>
          </a:xfrm>
          <a:prstGeom prst="hexagon">
            <a:avLst/>
          </a:prstGeom>
          <a:blipFill>
            <a:blip r:embed="rId1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Hexagon 23">
            <a:extLst>
              <a:ext uri="{FF2B5EF4-FFF2-40B4-BE49-F238E27FC236}">
                <a16:creationId xmlns:a16="http://schemas.microsoft.com/office/drawing/2014/main" id="{CCDBF34A-EE7F-9D8D-3EB8-0D2BFC9FB33B}"/>
              </a:ext>
            </a:extLst>
          </p:cNvPr>
          <p:cNvSpPr/>
          <p:nvPr/>
        </p:nvSpPr>
        <p:spPr>
          <a:xfrm>
            <a:off x="2689591" y="1681731"/>
            <a:ext cx="1483567" cy="1294867"/>
          </a:xfrm>
          <a:prstGeom prst="hexagon">
            <a:avLst/>
          </a:prstGeom>
          <a:blipFill>
            <a:blip r:embed="rId1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Hexagon 24">
            <a:extLst>
              <a:ext uri="{FF2B5EF4-FFF2-40B4-BE49-F238E27FC236}">
                <a16:creationId xmlns:a16="http://schemas.microsoft.com/office/drawing/2014/main" id="{A53ECB47-BFBE-73AD-CD48-847C9FA42888}"/>
              </a:ext>
            </a:extLst>
          </p:cNvPr>
          <p:cNvSpPr/>
          <p:nvPr/>
        </p:nvSpPr>
        <p:spPr>
          <a:xfrm>
            <a:off x="288989" y="5736042"/>
            <a:ext cx="1483567" cy="1294867"/>
          </a:xfrm>
          <a:prstGeom prst="hexagon">
            <a:avLst/>
          </a:prstGeom>
          <a:blipFill>
            <a:blip r:embed="rId14"/>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Hexagon 25">
            <a:extLst>
              <a:ext uri="{FF2B5EF4-FFF2-40B4-BE49-F238E27FC236}">
                <a16:creationId xmlns:a16="http://schemas.microsoft.com/office/drawing/2014/main" id="{A37E0897-F956-9869-57CE-464D00820020}"/>
              </a:ext>
            </a:extLst>
          </p:cNvPr>
          <p:cNvSpPr/>
          <p:nvPr/>
        </p:nvSpPr>
        <p:spPr>
          <a:xfrm>
            <a:off x="2696807" y="4380367"/>
            <a:ext cx="1483567" cy="1294867"/>
          </a:xfrm>
          <a:prstGeom prst="hexagon">
            <a:avLst/>
          </a:prstGeom>
          <a:blipFill>
            <a:blip r:embed="rId15"/>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Hexagon 26">
            <a:extLst>
              <a:ext uri="{FF2B5EF4-FFF2-40B4-BE49-F238E27FC236}">
                <a16:creationId xmlns:a16="http://schemas.microsoft.com/office/drawing/2014/main" id="{3FA26519-C7FC-B414-1CDC-1418C6F2CEE0}"/>
              </a:ext>
            </a:extLst>
          </p:cNvPr>
          <p:cNvSpPr/>
          <p:nvPr/>
        </p:nvSpPr>
        <p:spPr>
          <a:xfrm>
            <a:off x="2696807" y="5718895"/>
            <a:ext cx="1483567" cy="1294867"/>
          </a:xfrm>
          <a:prstGeom prst="hexagon">
            <a:avLst/>
          </a:prstGeom>
          <a:blipFill>
            <a:blip r:embed="rId1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Hexagon 27">
            <a:extLst>
              <a:ext uri="{FF2B5EF4-FFF2-40B4-BE49-F238E27FC236}">
                <a16:creationId xmlns:a16="http://schemas.microsoft.com/office/drawing/2014/main" id="{F3271CDE-CDDA-A40B-3A4C-1D9BDEA71361}"/>
              </a:ext>
            </a:extLst>
          </p:cNvPr>
          <p:cNvSpPr/>
          <p:nvPr/>
        </p:nvSpPr>
        <p:spPr>
          <a:xfrm>
            <a:off x="1467088" y="1024967"/>
            <a:ext cx="1483567" cy="1294867"/>
          </a:xfrm>
          <a:prstGeom prst="hexagon">
            <a:avLst/>
          </a:prstGeom>
          <a:blipFill dpi="0" rotWithShape="1">
            <a:blip r:embed="rId17"/>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Hexagon 28">
            <a:extLst>
              <a:ext uri="{FF2B5EF4-FFF2-40B4-BE49-F238E27FC236}">
                <a16:creationId xmlns:a16="http://schemas.microsoft.com/office/drawing/2014/main" id="{7384EC3C-3303-DB2E-2872-52E9D40D920E}"/>
              </a:ext>
            </a:extLst>
          </p:cNvPr>
          <p:cNvSpPr/>
          <p:nvPr/>
        </p:nvSpPr>
        <p:spPr>
          <a:xfrm>
            <a:off x="1598926" y="6433379"/>
            <a:ext cx="1271512" cy="849241"/>
          </a:xfrm>
          <a:prstGeom prst="hexagon">
            <a:avLst/>
          </a:prstGeom>
          <a:blipFill>
            <a:blip r:embed="rId18"/>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47764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8" name="Hexagon 7"/>
          <p:cNvSpPr/>
          <p:nvPr/>
        </p:nvSpPr>
        <p:spPr>
          <a:xfrm>
            <a:off x="335903" y="1814536"/>
            <a:ext cx="4148548" cy="782749"/>
          </a:xfrm>
          <a:prstGeom prst="hexagon">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a:noFill/>
                </a:ln>
                <a:solidFill>
                  <a:prstClr val="white"/>
                </a:solidFill>
                <a:effectLst/>
                <a:uLnTx/>
                <a:uFillTx/>
                <a:latin typeface="+mj-lt"/>
                <a:ea typeface="+mn-ea"/>
                <a:cs typeface="+mn-cs"/>
              </a:rPr>
              <a:t>MỘT SỐ SẢN PHẨM TIÊU BIỂU</a:t>
            </a:r>
            <a:endParaRPr kumimoji="0" lang="en-SG" sz="2500" b="1" i="0" u="none" strike="noStrike" kern="1200" cap="none" spc="0" normalizeH="0" baseline="0" noProof="0" dirty="0">
              <a:ln>
                <a:noFill/>
              </a:ln>
              <a:solidFill>
                <a:prstClr val="white"/>
              </a:solidFill>
              <a:effectLst/>
              <a:uLnTx/>
              <a:uFillTx/>
              <a:latin typeface="+mj-lt"/>
              <a:ea typeface="+mn-ea"/>
              <a:cs typeface="+mn-cs"/>
            </a:endParaRPr>
          </a:p>
        </p:txBody>
      </p:sp>
      <p:pic>
        <p:nvPicPr>
          <p:cNvPr id="10" name="Picture 9">
            <a:extLst>
              <a:ext uri="{FF2B5EF4-FFF2-40B4-BE49-F238E27FC236}">
                <a16:creationId xmlns:a16="http://schemas.microsoft.com/office/drawing/2014/main" id="{BB22CCA5-FA5E-925D-6A84-BB8FF33E5CF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600" b="99800" l="9576" r="84657">
                        <a14:foregroundMark x1="49510" y1="80800" x2="49510" y2="80800"/>
                      </a14:backgroundRemoval>
                    </a14:imgEffect>
                  </a14:imgLayer>
                </a14:imgProps>
              </a:ext>
            </a:extLst>
          </a:blip>
          <a:stretch>
            <a:fillRect/>
          </a:stretch>
        </p:blipFill>
        <p:spPr>
          <a:xfrm>
            <a:off x="5031289" y="-39260"/>
            <a:ext cx="2129444" cy="1012081"/>
          </a:xfrm>
          <a:prstGeom prst="rect">
            <a:avLst/>
          </a:prstGeom>
          <a:ln>
            <a:noFill/>
          </a:ln>
          <a:effectLst>
            <a:glow rad="101600">
              <a:srgbClr val="FFFF00">
                <a:alpha val="40000"/>
              </a:srgbClr>
            </a:glow>
          </a:effectLst>
        </p:spPr>
      </p:pic>
      <p:sp>
        <p:nvSpPr>
          <p:cNvPr id="11" name="Rectangle 10"/>
          <p:cNvSpPr/>
          <p:nvPr/>
        </p:nvSpPr>
        <p:spPr>
          <a:xfrm>
            <a:off x="2947554" y="1004525"/>
            <a:ext cx="6296917" cy="477054"/>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mn-cs"/>
              </a:rPr>
              <a:t>HỘI NÔNG DÂN PHƯỜNG BÌNH PHƯỚC</a:t>
            </a:r>
            <a:endParaRPr kumimoji="0" lang="en-US" sz="25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Calibri"/>
              <a:ea typeface="+mn-ea"/>
              <a:cs typeface="+mn-cs"/>
            </a:endParaRPr>
          </a:p>
        </p:txBody>
      </p:sp>
      <p:sp>
        <p:nvSpPr>
          <p:cNvPr id="30" name="Flowchart: Terminator 29">
            <a:extLst>
              <a:ext uri="{FF2B5EF4-FFF2-40B4-BE49-F238E27FC236}">
                <a16:creationId xmlns:a16="http://schemas.microsoft.com/office/drawing/2014/main" id="{4123CB44-A007-7489-AA0E-44DBE2793EB3}"/>
              </a:ext>
            </a:extLst>
          </p:cNvPr>
          <p:cNvSpPr/>
          <p:nvPr/>
        </p:nvSpPr>
        <p:spPr>
          <a:xfrm>
            <a:off x="5875506" y="1814536"/>
            <a:ext cx="5622587" cy="782749"/>
          </a:xfrm>
          <a:prstGeom prst="flowChartTerminator">
            <a:avLst/>
          </a:prstGeom>
          <a:solidFill>
            <a:srgbClr val="66CCFF"/>
          </a:solidFill>
          <a:ln>
            <a:solidFill>
              <a:schemeClr val="accent6">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QUÉT MÃ QR</a:t>
            </a:r>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62000" y="3710737"/>
            <a:ext cx="2519265" cy="2519265"/>
          </a:xfrm>
          <a:prstGeom prst="rect">
            <a:avLst/>
          </a:prstGeom>
        </p:spPr>
      </p:pic>
      <p:sp>
        <p:nvSpPr>
          <p:cNvPr id="3" name="Rectangle 2"/>
          <p:cNvSpPr/>
          <p:nvPr/>
        </p:nvSpPr>
        <p:spPr>
          <a:xfrm>
            <a:off x="3573708" y="2639576"/>
            <a:ext cx="4969950" cy="584775"/>
          </a:xfrm>
          <a:prstGeom prst="rect">
            <a:avLst/>
          </a:prstGeom>
          <a:noFill/>
        </p:spPr>
        <p:txBody>
          <a:bodyPr wrap="none" lIns="91440" tIns="45720" rIns="91440" bIns="45720">
            <a:spAutoFit/>
          </a:bodyPr>
          <a:lstStyle/>
          <a:p>
            <a:pPr algn="ctr"/>
            <a:r>
              <a:rPr lang="vi-VN" sz="3200" b="1" cap="none" spc="0" dirty="0">
                <a:ln w="22225">
                  <a:solidFill>
                    <a:schemeClr val="accent2"/>
                  </a:solidFill>
                  <a:prstDash val="solid"/>
                </a:ln>
                <a:solidFill>
                  <a:srgbClr val="FF0000"/>
                </a:solidFill>
                <a:effectLst/>
                <a:latin typeface="+mj-lt"/>
              </a:rPr>
              <a:t>Yến sào cao cấp Viết Trung</a:t>
            </a:r>
            <a:endParaRPr lang="en-US" sz="3200" b="1" cap="none" spc="0" dirty="0">
              <a:ln w="22225">
                <a:solidFill>
                  <a:schemeClr val="accent2"/>
                </a:solidFill>
                <a:prstDash val="solid"/>
              </a:ln>
              <a:solidFill>
                <a:srgbClr val="FF0000"/>
              </a:solidFill>
              <a:effectLst/>
              <a:latin typeface="+mj-lt"/>
            </a:endParaRPr>
          </a:p>
        </p:txBody>
      </p:sp>
      <p:sp>
        <p:nvSpPr>
          <p:cNvPr id="25" name="Freeform 24"/>
          <p:cNvSpPr/>
          <p:nvPr/>
        </p:nvSpPr>
        <p:spPr>
          <a:xfrm>
            <a:off x="720052" y="3398993"/>
            <a:ext cx="2718225" cy="1601686"/>
          </a:xfrm>
          <a:custGeom>
            <a:avLst/>
            <a:gdLst>
              <a:gd name="connsiteX0" fmla="*/ 266953 w 2718225"/>
              <a:gd name="connsiteY0" fmla="*/ 0 h 1601686"/>
              <a:gd name="connsiteX1" fmla="*/ 2451272 w 2718225"/>
              <a:gd name="connsiteY1" fmla="*/ 0 h 1601686"/>
              <a:gd name="connsiteX2" fmla="*/ 2718225 w 2718225"/>
              <a:gd name="connsiteY2" fmla="*/ 266953 h 1601686"/>
              <a:gd name="connsiteX3" fmla="*/ 2718225 w 2718225"/>
              <a:gd name="connsiteY3" fmla="*/ 552788 h 1601686"/>
              <a:gd name="connsiteX4" fmla="*/ 2640496 w 2718225"/>
              <a:gd name="connsiteY4" fmla="*/ 573151 h 1601686"/>
              <a:gd name="connsiteX5" fmla="*/ 1843290 w 2718225"/>
              <a:gd name="connsiteY5" fmla="*/ 1566324 h 1601686"/>
              <a:gd name="connsiteX6" fmla="*/ 1841538 w 2718225"/>
              <a:gd name="connsiteY6" fmla="*/ 1601686 h 1601686"/>
              <a:gd name="connsiteX7" fmla="*/ 266953 w 2718225"/>
              <a:gd name="connsiteY7" fmla="*/ 1601686 h 1601686"/>
              <a:gd name="connsiteX8" fmla="*/ 0 w 2718225"/>
              <a:gd name="connsiteY8" fmla="*/ 1334733 h 1601686"/>
              <a:gd name="connsiteX9" fmla="*/ 0 w 2718225"/>
              <a:gd name="connsiteY9" fmla="*/ 266953 h 1601686"/>
              <a:gd name="connsiteX10" fmla="*/ 266953 w 2718225"/>
              <a:gd name="connsiteY10" fmla="*/ 0 h 1601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18225" h="1601686">
                <a:moveTo>
                  <a:pt x="266953" y="0"/>
                </a:moveTo>
                <a:lnTo>
                  <a:pt x="2451272" y="0"/>
                </a:lnTo>
                <a:cubicBezTo>
                  <a:pt x="2598706" y="0"/>
                  <a:pt x="2718225" y="119519"/>
                  <a:pt x="2718225" y="266953"/>
                </a:cubicBezTo>
                <a:lnTo>
                  <a:pt x="2718225" y="552788"/>
                </a:lnTo>
                <a:lnTo>
                  <a:pt x="2640496" y="573151"/>
                </a:lnTo>
                <a:cubicBezTo>
                  <a:pt x="2211008" y="709261"/>
                  <a:pt x="1890117" y="1096517"/>
                  <a:pt x="1843290" y="1566324"/>
                </a:cubicBezTo>
                <a:lnTo>
                  <a:pt x="1841538" y="1601686"/>
                </a:lnTo>
                <a:lnTo>
                  <a:pt x="266953" y="1601686"/>
                </a:lnTo>
                <a:cubicBezTo>
                  <a:pt x="119519" y="1601686"/>
                  <a:pt x="0" y="1482167"/>
                  <a:pt x="0" y="1334733"/>
                </a:cubicBezTo>
                <a:lnTo>
                  <a:pt x="0" y="266953"/>
                </a:lnTo>
                <a:cubicBezTo>
                  <a:pt x="0" y="119519"/>
                  <a:pt x="119519" y="0"/>
                  <a:pt x="266953" y="0"/>
                </a:cubicBezTo>
                <a:close/>
              </a:path>
            </a:pathLst>
          </a:cu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6" name="Freeform 25"/>
          <p:cNvSpPr/>
          <p:nvPr/>
        </p:nvSpPr>
        <p:spPr>
          <a:xfrm flipH="1">
            <a:off x="3842629" y="3398993"/>
            <a:ext cx="2718225" cy="1601686"/>
          </a:xfrm>
          <a:custGeom>
            <a:avLst/>
            <a:gdLst>
              <a:gd name="connsiteX0" fmla="*/ 266953 w 2718225"/>
              <a:gd name="connsiteY0" fmla="*/ 0 h 1601686"/>
              <a:gd name="connsiteX1" fmla="*/ 2451272 w 2718225"/>
              <a:gd name="connsiteY1" fmla="*/ 0 h 1601686"/>
              <a:gd name="connsiteX2" fmla="*/ 2718225 w 2718225"/>
              <a:gd name="connsiteY2" fmla="*/ 266953 h 1601686"/>
              <a:gd name="connsiteX3" fmla="*/ 2718225 w 2718225"/>
              <a:gd name="connsiteY3" fmla="*/ 552788 h 1601686"/>
              <a:gd name="connsiteX4" fmla="*/ 2640496 w 2718225"/>
              <a:gd name="connsiteY4" fmla="*/ 573151 h 1601686"/>
              <a:gd name="connsiteX5" fmla="*/ 1843290 w 2718225"/>
              <a:gd name="connsiteY5" fmla="*/ 1566324 h 1601686"/>
              <a:gd name="connsiteX6" fmla="*/ 1841538 w 2718225"/>
              <a:gd name="connsiteY6" fmla="*/ 1601686 h 1601686"/>
              <a:gd name="connsiteX7" fmla="*/ 266953 w 2718225"/>
              <a:gd name="connsiteY7" fmla="*/ 1601686 h 1601686"/>
              <a:gd name="connsiteX8" fmla="*/ 0 w 2718225"/>
              <a:gd name="connsiteY8" fmla="*/ 1334733 h 1601686"/>
              <a:gd name="connsiteX9" fmla="*/ 0 w 2718225"/>
              <a:gd name="connsiteY9" fmla="*/ 266953 h 1601686"/>
              <a:gd name="connsiteX10" fmla="*/ 266953 w 2718225"/>
              <a:gd name="connsiteY10" fmla="*/ 0 h 1601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18225" h="1601686">
                <a:moveTo>
                  <a:pt x="266953" y="0"/>
                </a:moveTo>
                <a:lnTo>
                  <a:pt x="2451272" y="0"/>
                </a:lnTo>
                <a:cubicBezTo>
                  <a:pt x="2598706" y="0"/>
                  <a:pt x="2718225" y="119519"/>
                  <a:pt x="2718225" y="266953"/>
                </a:cubicBezTo>
                <a:lnTo>
                  <a:pt x="2718225" y="552788"/>
                </a:lnTo>
                <a:lnTo>
                  <a:pt x="2640496" y="573151"/>
                </a:lnTo>
                <a:cubicBezTo>
                  <a:pt x="2211008" y="709261"/>
                  <a:pt x="1890117" y="1096517"/>
                  <a:pt x="1843290" y="1566324"/>
                </a:cubicBezTo>
                <a:lnTo>
                  <a:pt x="1841538" y="1601686"/>
                </a:lnTo>
                <a:lnTo>
                  <a:pt x="266953" y="1601686"/>
                </a:lnTo>
                <a:cubicBezTo>
                  <a:pt x="119519" y="1601686"/>
                  <a:pt x="0" y="1482167"/>
                  <a:pt x="0" y="1334733"/>
                </a:cubicBezTo>
                <a:lnTo>
                  <a:pt x="0" y="266953"/>
                </a:lnTo>
                <a:cubicBezTo>
                  <a:pt x="0" y="119519"/>
                  <a:pt x="119519" y="0"/>
                  <a:pt x="266953" y="0"/>
                </a:cubicBezTo>
                <a:close/>
              </a:path>
            </a:pathLst>
          </a:custGeom>
          <a:blipFill>
            <a:blip r:embed="rId8"/>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6" name="Oval 5"/>
          <p:cNvSpPr/>
          <p:nvPr/>
        </p:nvSpPr>
        <p:spPr>
          <a:xfrm>
            <a:off x="2607011" y="3977419"/>
            <a:ext cx="2052538" cy="2203943"/>
          </a:xfrm>
          <a:prstGeom prst="ellipse">
            <a:avLst/>
          </a:prstGeom>
          <a:blipFill dpi="0" rotWithShape="1">
            <a:blip r:embed="rId9"/>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3" name="Freeform 32"/>
          <p:cNvSpPr/>
          <p:nvPr/>
        </p:nvSpPr>
        <p:spPr>
          <a:xfrm>
            <a:off x="3725891" y="5185928"/>
            <a:ext cx="2791432" cy="1622073"/>
          </a:xfrm>
          <a:custGeom>
            <a:avLst/>
            <a:gdLst>
              <a:gd name="connsiteX0" fmla="*/ 939477 w 2703880"/>
              <a:gd name="connsiteY0" fmla="*/ 0 h 1622073"/>
              <a:gd name="connsiteX1" fmla="*/ 2433529 w 2703880"/>
              <a:gd name="connsiteY1" fmla="*/ 0 h 1622073"/>
              <a:gd name="connsiteX2" fmla="*/ 2703880 w 2703880"/>
              <a:gd name="connsiteY2" fmla="*/ 270351 h 1622073"/>
              <a:gd name="connsiteX3" fmla="*/ 2703880 w 2703880"/>
              <a:gd name="connsiteY3" fmla="*/ 1351722 h 1622073"/>
              <a:gd name="connsiteX4" fmla="*/ 2433529 w 2703880"/>
              <a:gd name="connsiteY4" fmla="*/ 1622073 h 1622073"/>
              <a:gd name="connsiteX5" fmla="*/ 270351 w 2703880"/>
              <a:gd name="connsiteY5" fmla="*/ 1622073 h 1622073"/>
              <a:gd name="connsiteX6" fmla="*/ 0 w 2703880"/>
              <a:gd name="connsiteY6" fmla="*/ 1351722 h 1622073"/>
              <a:gd name="connsiteX7" fmla="*/ 0 w 2703880"/>
              <a:gd name="connsiteY7" fmla="*/ 1037302 h 1622073"/>
              <a:gd name="connsiteX8" fmla="*/ 29695 w 2703880"/>
              <a:gd name="connsiteY8" fmla="*/ 1035677 h 1622073"/>
              <a:gd name="connsiteX9" fmla="*/ 937052 w 2703880"/>
              <a:gd name="connsiteY9" fmla="*/ 52064 h 1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3880" h="1622073">
                <a:moveTo>
                  <a:pt x="939477" y="0"/>
                </a:moveTo>
                <a:lnTo>
                  <a:pt x="2433529" y="0"/>
                </a:lnTo>
                <a:cubicBezTo>
                  <a:pt x="2582840" y="0"/>
                  <a:pt x="2703880" y="121040"/>
                  <a:pt x="2703880" y="270351"/>
                </a:cubicBezTo>
                <a:lnTo>
                  <a:pt x="2703880" y="1351722"/>
                </a:lnTo>
                <a:cubicBezTo>
                  <a:pt x="2703880" y="1501033"/>
                  <a:pt x="2582840" y="1622073"/>
                  <a:pt x="2433529" y="1622073"/>
                </a:cubicBezTo>
                <a:lnTo>
                  <a:pt x="270351" y="1622073"/>
                </a:lnTo>
                <a:cubicBezTo>
                  <a:pt x="121040" y="1622073"/>
                  <a:pt x="0" y="1501033"/>
                  <a:pt x="0" y="1351722"/>
                </a:cubicBezTo>
                <a:lnTo>
                  <a:pt x="0" y="1037302"/>
                </a:lnTo>
                <a:lnTo>
                  <a:pt x="29695" y="1035677"/>
                </a:lnTo>
                <a:cubicBezTo>
                  <a:pt x="508118" y="983007"/>
                  <a:pt x="888465" y="570695"/>
                  <a:pt x="937052" y="52064"/>
                </a:cubicBezTo>
                <a:close/>
              </a:path>
            </a:pathLst>
          </a:custGeom>
          <a:blipFill dpi="0" rotWithShape="1">
            <a:blip r:embed="rId10"/>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6" name="Freeform 35"/>
          <p:cNvSpPr/>
          <p:nvPr/>
        </p:nvSpPr>
        <p:spPr>
          <a:xfrm>
            <a:off x="700595" y="5143803"/>
            <a:ext cx="2718225" cy="1601686"/>
          </a:xfrm>
          <a:custGeom>
            <a:avLst/>
            <a:gdLst>
              <a:gd name="connsiteX0" fmla="*/ 266953 w 2776040"/>
              <a:gd name="connsiteY0" fmla="*/ 0 h 1601686"/>
              <a:gd name="connsiteX1" fmla="*/ 1906936 w 2776040"/>
              <a:gd name="connsiteY1" fmla="*/ 0 h 1601686"/>
              <a:gd name="connsiteX2" fmla="*/ 1924514 w 2776040"/>
              <a:gd name="connsiteY2" fmla="*/ 189022 h 1601686"/>
              <a:gd name="connsiteX3" fmla="*/ 2715534 w 2776040"/>
              <a:gd name="connsiteY3" fmla="*/ 1046520 h 1601686"/>
              <a:gd name="connsiteX4" fmla="*/ 2776040 w 2776040"/>
              <a:gd name="connsiteY4" fmla="*/ 1056531 h 1601686"/>
              <a:gd name="connsiteX5" fmla="*/ 2776040 w 2776040"/>
              <a:gd name="connsiteY5" fmla="*/ 1334733 h 1601686"/>
              <a:gd name="connsiteX6" fmla="*/ 2509087 w 2776040"/>
              <a:gd name="connsiteY6" fmla="*/ 1601686 h 1601686"/>
              <a:gd name="connsiteX7" fmla="*/ 266953 w 2776040"/>
              <a:gd name="connsiteY7" fmla="*/ 1601686 h 1601686"/>
              <a:gd name="connsiteX8" fmla="*/ 0 w 2776040"/>
              <a:gd name="connsiteY8" fmla="*/ 1334733 h 1601686"/>
              <a:gd name="connsiteX9" fmla="*/ 0 w 2776040"/>
              <a:gd name="connsiteY9" fmla="*/ 266953 h 1601686"/>
              <a:gd name="connsiteX10" fmla="*/ 266953 w 2776040"/>
              <a:gd name="connsiteY10" fmla="*/ 0 h 1601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76040" h="1601686">
                <a:moveTo>
                  <a:pt x="266953" y="0"/>
                </a:moveTo>
                <a:lnTo>
                  <a:pt x="1906936" y="0"/>
                </a:lnTo>
                <a:lnTo>
                  <a:pt x="1924514" y="189022"/>
                </a:lnTo>
                <a:cubicBezTo>
                  <a:pt x="2005761" y="619436"/>
                  <a:pt x="2318488" y="958445"/>
                  <a:pt x="2715534" y="1046520"/>
                </a:cubicBezTo>
                <a:lnTo>
                  <a:pt x="2776040" y="1056531"/>
                </a:lnTo>
                <a:lnTo>
                  <a:pt x="2776040" y="1334733"/>
                </a:lnTo>
                <a:cubicBezTo>
                  <a:pt x="2776040" y="1482167"/>
                  <a:pt x="2656521" y="1601686"/>
                  <a:pt x="2509087" y="1601686"/>
                </a:cubicBezTo>
                <a:lnTo>
                  <a:pt x="266953" y="1601686"/>
                </a:lnTo>
                <a:cubicBezTo>
                  <a:pt x="119519" y="1601686"/>
                  <a:pt x="0" y="1482167"/>
                  <a:pt x="0" y="1334733"/>
                </a:cubicBezTo>
                <a:lnTo>
                  <a:pt x="0" y="266953"/>
                </a:lnTo>
                <a:cubicBezTo>
                  <a:pt x="0" y="119519"/>
                  <a:pt x="119519" y="0"/>
                  <a:pt x="266953" y="0"/>
                </a:cubicBezTo>
                <a:close/>
              </a:path>
            </a:pathLst>
          </a:custGeom>
          <a:blipFill dpi="0" rotWithShape="1">
            <a:blip r:embed="rId11"/>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227824623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p:cNvGrpSpPr/>
        <p:nvPr/>
      </p:nvGrpSpPr>
      <p:grpSpPr>
        <a:xfrm>
          <a:off x="0" y="0"/>
          <a:ext cx="0" cy="0"/>
          <a:chOff x="0" y="0"/>
          <a:chExt cx="0" cy="0"/>
        </a:xfrm>
      </p:grpSpPr>
      <p:sp>
        <p:nvSpPr>
          <p:cNvPr id="8" name="Hexagon 7"/>
          <p:cNvSpPr/>
          <p:nvPr/>
        </p:nvSpPr>
        <p:spPr>
          <a:xfrm>
            <a:off x="335903" y="1814536"/>
            <a:ext cx="4148548" cy="782749"/>
          </a:xfrm>
          <a:prstGeom prst="hexagon">
            <a:avLst/>
          </a:prstGeom>
          <a:solidFill>
            <a:srgbClr val="92D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mn-cs"/>
              </a:rPr>
              <a:t>MỘT SỐ SẢN PHẨM TIÊU BIỂU</a:t>
            </a:r>
            <a:endParaRPr kumimoji="0" lang="en-SG" sz="2500" b="1" i="0" u="none" strike="noStrike" kern="1200" cap="none" spc="0" normalizeH="0" baseline="0" noProof="0" dirty="0">
              <a:ln>
                <a:noFill/>
              </a:ln>
              <a:solidFill>
                <a:prstClr val="white"/>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BB22CCA5-FA5E-925D-6A84-BB8FF33E5CF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600" b="99800" l="9576" r="84657">
                        <a14:foregroundMark x1="49510" y1="80800" x2="49510" y2="80800"/>
                      </a14:backgroundRemoval>
                    </a14:imgEffect>
                  </a14:imgLayer>
                </a14:imgProps>
              </a:ext>
            </a:extLst>
          </a:blip>
          <a:stretch>
            <a:fillRect/>
          </a:stretch>
        </p:blipFill>
        <p:spPr>
          <a:xfrm>
            <a:off x="5031289" y="-39260"/>
            <a:ext cx="2129444" cy="1012081"/>
          </a:xfrm>
          <a:prstGeom prst="rect">
            <a:avLst/>
          </a:prstGeom>
          <a:ln>
            <a:noFill/>
          </a:ln>
          <a:effectLst>
            <a:glow rad="101600">
              <a:srgbClr val="FFFF00">
                <a:alpha val="40000"/>
              </a:srgbClr>
            </a:glow>
          </a:effectLst>
        </p:spPr>
      </p:pic>
      <p:sp>
        <p:nvSpPr>
          <p:cNvPr id="11" name="Rectangle 10"/>
          <p:cNvSpPr/>
          <p:nvPr/>
        </p:nvSpPr>
        <p:spPr>
          <a:xfrm>
            <a:off x="2947554" y="1004525"/>
            <a:ext cx="6296917" cy="477054"/>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mn-cs"/>
              </a:rPr>
              <a:t>HỘI NÔNG DÂN PHƯỜNG BÌNH PHƯỚC</a:t>
            </a:r>
            <a:endParaRPr kumimoji="0" lang="en-US" sz="25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Calibri"/>
              <a:ea typeface="+mn-ea"/>
              <a:cs typeface="+mn-cs"/>
            </a:endParaRPr>
          </a:p>
        </p:txBody>
      </p:sp>
      <p:sp>
        <p:nvSpPr>
          <p:cNvPr id="30" name="Flowchart: Terminator 29">
            <a:extLst>
              <a:ext uri="{FF2B5EF4-FFF2-40B4-BE49-F238E27FC236}">
                <a16:creationId xmlns:a16="http://schemas.microsoft.com/office/drawing/2014/main" id="{4123CB44-A007-7489-AA0E-44DBE2793EB3}"/>
              </a:ext>
            </a:extLst>
          </p:cNvPr>
          <p:cNvSpPr/>
          <p:nvPr/>
        </p:nvSpPr>
        <p:spPr>
          <a:xfrm>
            <a:off x="5875506" y="1814536"/>
            <a:ext cx="5622587" cy="782749"/>
          </a:xfrm>
          <a:prstGeom prst="flowChartTerminator">
            <a:avLst/>
          </a:prstGeom>
          <a:solidFill>
            <a:srgbClr val="66CCFF"/>
          </a:solidFill>
          <a:ln>
            <a:solidFill>
              <a:schemeClr val="accent6">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t>QUÉT MÃ QR</a:t>
            </a:r>
          </a:p>
        </p:txBody>
      </p:sp>
      <p:sp>
        <p:nvSpPr>
          <p:cNvPr id="3" name="Rectangle 2"/>
          <p:cNvSpPr/>
          <p:nvPr/>
        </p:nvSpPr>
        <p:spPr>
          <a:xfrm>
            <a:off x="3099678" y="2639576"/>
            <a:ext cx="5918031" cy="584775"/>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w="22225">
                  <a:solidFill>
                    <a:srgbClr val="C0504D"/>
                  </a:solidFill>
                  <a:prstDash val="solid"/>
                </a:ln>
                <a:solidFill>
                  <a:srgbClr val="FF0000"/>
                </a:solidFill>
                <a:effectLst/>
                <a:uLnTx/>
                <a:uFillTx/>
                <a:latin typeface="Calibri"/>
                <a:ea typeface="+mn-ea"/>
                <a:cs typeface="+mn-cs"/>
              </a:rPr>
              <a:t>Công ty TNHH MTV Thái Hòa Phát</a:t>
            </a:r>
            <a:endParaRPr kumimoji="0" lang="en-US" sz="3200" b="1" i="0" u="none" strike="noStrike" kern="1200" cap="none" spc="0" normalizeH="0" baseline="0" noProof="0" dirty="0">
              <a:ln w="22225">
                <a:solidFill>
                  <a:srgbClr val="C0504D"/>
                </a:solidFill>
                <a:prstDash val="solid"/>
              </a:ln>
              <a:solidFill>
                <a:srgbClr val="FF0000"/>
              </a:solidFill>
              <a:effectLst/>
              <a:uLnTx/>
              <a:uFillTx/>
              <a:latin typeface="Calibri"/>
              <a:ea typeface="+mn-ea"/>
              <a:cs typeface="+mn-cs"/>
            </a:endParaRPr>
          </a:p>
        </p:txBody>
      </p:sp>
      <p:sp>
        <p:nvSpPr>
          <p:cNvPr id="25" name="Freeform 24"/>
          <p:cNvSpPr/>
          <p:nvPr/>
        </p:nvSpPr>
        <p:spPr>
          <a:xfrm>
            <a:off x="22620" y="3398993"/>
            <a:ext cx="2718225" cy="1601686"/>
          </a:xfrm>
          <a:custGeom>
            <a:avLst/>
            <a:gdLst>
              <a:gd name="connsiteX0" fmla="*/ 266953 w 2718225"/>
              <a:gd name="connsiteY0" fmla="*/ 0 h 1601686"/>
              <a:gd name="connsiteX1" fmla="*/ 2451272 w 2718225"/>
              <a:gd name="connsiteY1" fmla="*/ 0 h 1601686"/>
              <a:gd name="connsiteX2" fmla="*/ 2718225 w 2718225"/>
              <a:gd name="connsiteY2" fmla="*/ 266953 h 1601686"/>
              <a:gd name="connsiteX3" fmla="*/ 2718225 w 2718225"/>
              <a:gd name="connsiteY3" fmla="*/ 552788 h 1601686"/>
              <a:gd name="connsiteX4" fmla="*/ 2640496 w 2718225"/>
              <a:gd name="connsiteY4" fmla="*/ 573151 h 1601686"/>
              <a:gd name="connsiteX5" fmla="*/ 1843290 w 2718225"/>
              <a:gd name="connsiteY5" fmla="*/ 1566324 h 1601686"/>
              <a:gd name="connsiteX6" fmla="*/ 1841538 w 2718225"/>
              <a:gd name="connsiteY6" fmla="*/ 1601686 h 1601686"/>
              <a:gd name="connsiteX7" fmla="*/ 266953 w 2718225"/>
              <a:gd name="connsiteY7" fmla="*/ 1601686 h 1601686"/>
              <a:gd name="connsiteX8" fmla="*/ 0 w 2718225"/>
              <a:gd name="connsiteY8" fmla="*/ 1334733 h 1601686"/>
              <a:gd name="connsiteX9" fmla="*/ 0 w 2718225"/>
              <a:gd name="connsiteY9" fmla="*/ 266953 h 1601686"/>
              <a:gd name="connsiteX10" fmla="*/ 266953 w 2718225"/>
              <a:gd name="connsiteY10" fmla="*/ 0 h 1601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18225" h="1601686">
                <a:moveTo>
                  <a:pt x="266953" y="0"/>
                </a:moveTo>
                <a:lnTo>
                  <a:pt x="2451272" y="0"/>
                </a:lnTo>
                <a:cubicBezTo>
                  <a:pt x="2598706" y="0"/>
                  <a:pt x="2718225" y="119519"/>
                  <a:pt x="2718225" y="266953"/>
                </a:cubicBezTo>
                <a:lnTo>
                  <a:pt x="2718225" y="552788"/>
                </a:lnTo>
                <a:lnTo>
                  <a:pt x="2640496" y="573151"/>
                </a:lnTo>
                <a:cubicBezTo>
                  <a:pt x="2211008" y="709261"/>
                  <a:pt x="1890117" y="1096517"/>
                  <a:pt x="1843290" y="1566324"/>
                </a:cubicBezTo>
                <a:lnTo>
                  <a:pt x="1841538" y="1601686"/>
                </a:lnTo>
                <a:lnTo>
                  <a:pt x="266953" y="1601686"/>
                </a:lnTo>
                <a:cubicBezTo>
                  <a:pt x="119519" y="1601686"/>
                  <a:pt x="0" y="1482167"/>
                  <a:pt x="0" y="1334733"/>
                </a:cubicBezTo>
                <a:lnTo>
                  <a:pt x="0" y="266953"/>
                </a:lnTo>
                <a:cubicBezTo>
                  <a:pt x="0" y="119519"/>
                  <a:pt x="119519" y="0"/>
                  <a:pt x="266953" y="0"/>
                </a:cubicBezTo>
                <a:close/>
              </a:path>
            </a:pathLst>
          </a:custGeom>
          <a:blipFill>
            <a:blip r:embed="rId6"/>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Freeform 25"/>
          <p:cNvSpPr/>
          <p:nvPr/>
        </p:nvSpPr>
        <p:spPr>
          <a:xfrm flipH="1">
            <a:off x="3249234" y="3398993"/>
            <a:ext cx="2718225" cy="1601686"/>
          </a:xfrm>
          <a:custGeom>
            <a:avLst/>
            <a:gdLst>
              <a:gd name="connsiteX0" fmla="*/ 266953 w 2718225"/>
              <a:gd name="connsiteY0" fmla="*/ 0 h 1601686"/>
              <a:gd name="connsiteX1" fmla="*/ 2451272 w 2718225"/>
              <a:gd name="connsiteY1" fmla="*/ 0 h 1601686"/>
              <a:gd name="connsiteX2" fmla="*/ 2718225 w 2718225"/>
              <a:gd name="connsiteY2" fmla="*/ 266953 h 1601686"/>
              <a:gd name="connsiteX3" fmla="*/ 2718225 w 2718225"/>
              <a:gd name="connsiteY3" fmla="*/ 552788 h 1601686"/>
              <a:gd name="connsiteX4" fmla="*/ 2640496 w 2718225"/>
              <a:gd name="connsiteY4" fmla="*/ 573151 h 1601686"/>
              <a:gd name="connsiteX5" fmla="*/ 1843290 w 2718225"/>
              <a:gd name="connsiteY5" fmla="*/ 1566324 h 1601686"/>
              <a:gd name="connsiteX6" fmla="*/ 1841538 w 2718225"/>
              <a:gd name="connsiteY6" fmla="*/ 1601686 h 1601686"/>
              <a:gd name="connsiteX7" fmla="*/ 266953 w 2718225"/>
              <a:gd name="connsiteY7" fmla="*/ 1601686 h 1601686"/>
              <a:gd name="connsiteX8" fmla="*/ 0 w 2718225"/>
              <a:gd name="connsiteY8" fmla="*/ 1334733 h 1601686"/>
              <a:gd name="connsiteX9" fmla="*/ 0 w 2718225"/>
              <a:gd name="connsiteY9" fmla="*/ 266953 h 1601686"/>
              <a:gd name="connsiteX10" fmla="*/ 266953 w 2718225"/>
              <a:gd name="connsiteY10" fmla="*/ 0 h 1601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18225" h="1601686">
                <a:moveTo>
                  <a:pt x="266953" y="0"/>
                </a:moveTo>
                <a:lnTo>
                  <a:pt x="2451272" y="0"/>
                </a:lnTo>
                <a:cubicBezTo>
                  <a:pt x="2598706" y="0"/>
                  <a:pt x="2718225" y="119519"/>
                  <a:pt x="2718225" y="266953"/>
                </a:cubicBezTo>
                <a:lnTo>
                  <a:pt x="2718225" y="552788"/>
                </a:lnTo>
                <a:lnTo>
                  <a:pt x="2640496" y="573151"/>
                </a:lnTo>
                <a:cubicBezTo>
                  <a:pt x="2211008" y="709261"/>
                  <a:pt x="1890117" y="1096517"/>
                  <a:pt x="1843290" y="1566324"/>
                </a:cubicBezTo>
                <a:lnTo>
                  <a:pt x="1841538" y="1601686"/>
                </a:lnTo>
                <a:lnTo>
                  <a:pt x="266953" y="1601686"/>
                </a:lnTo>
                <a:cubicBezTo>
                  <a:pt x="119519" y="1601686"/>
                  <a:pt x="0" y="1482167"/>
                  <a:pt x="0" y="1334733"/>
                </a:cubicBezTo>
                <a:lnTo>
                  <a:pt x="0" y="266953"/>
                </a:lnTo>
                <a:cubicBezTo>
                  <a:pt x="0" y="119519"/>
                  <a:pt x="119519" y="0"/>
                  <a:pt x="266953" y="0"/>
                </a:cubicBezTo>
                <a:close/>
              </a:path>
            </a:pathLst>
          </a:custGeom>
          <a:blipFill>
            <a:blip r:embed="rId7"/>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3" name="Freeform 32"/>
          <p:cNvSpPr/>
          <p:nvPr/>
        </p:nvSpPr>
        <p:spPr>
          <a:xfrm>
            <a:off x="3156572" y="5175321"/>
            <a:ext cx="2791432" cy="1639799"/>
          </a:xfrm>
          <a:custGeom>
            <a:avLst/>
            <a:gdLst>
              <a:gd name="connsiteX0" fmla="*/ 939477 w 2703880"/>
              <a:gd name="connsiteY0" fmla="*/ 0 h 1622073"/>
              <a:gd name="connsiteX1" fmla="*/ 2433529 w 2703880"/>
              <a:gd name="connsiteY1" fmla="*/ 0 h 1622073"/>
              <a:gd name="connsiteX2" fmla="*/ 2703880 w 2703880"/>
              <a:gd name="connsiteY2" fmla="*/ 270351 h 1622073"/>
              <a:gd name="connsiteX3" fmla="*/ 2703880 w 2703880"/>
              <a:gd name="connsiteY3" fmla="*/ 1351722 h 1622073"/>
              <a:gd name="connsiteX4" fmla="*/ 2433529 w 2703880"/>
              <a:gd name="connsiteY4" fmla="*/ 1622073 h 1622073"/>
              <a:gd name="connsiteX5" fmla="*/ 270351 w 2703880"/>
              <a:gd name="connsiteY5" fmla="*/ 1622073 h 1622073"/>
              <a:gd name="connsiteX6" fmla="*/ 0 w 2703880"/>
              <a:gd name="connsiteY6" fmla="*/ 1351722 h 1622073"/>
              <a:gd name="connsiteX7" fmla="*/ 0 w 2703880"/>
              <a:gd name="connsiteY7" fmla="*/ 1037302 h 1622073"/>
              <a:gd name="connsiteX8" fmla="*/ 29695 w 2703880"/>
              <a:gd name="connsiteY8" fmla="*/ 1035677 h 1622073"/>
              <a:gd name="connsiteX9" fmla="*/ 937052 w 2703880"/>
              <a:gd name="connsiteY9" fmla="*/ 52064 h 1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3880" h="1622073">
                <a:moveTo>
                  <a:pt x="939477" y="0"/>
                </a:moveTo>
                <a:lnTo>
                  <a:pt x="2433529" y="0"/>
                </a:lnTo>
                <a:cubicBezTo>
                  <a:pt x="2582840" y="0"/>
                  <a:pt x="2703880" y="121040"/>
                  <a:pt x="2703880" y="270351"/>
                </a:cubicBezTo>
                <a:lnTo>
                  <a:pt x="2703880" y="1351722"/>
                </a:lnTo>
                <a:cubicBezTo>
                  <a:pt x="2703880" y="1501033"/>
                  <a:pt x="2582840" y="1622073"/>
                  <a:pt x="2433529" y="1622073"/>
                </a:cubicBezTo>
                <a:lnTo>
                  <a:pt x="270351" y="1622073"/>
                </a:lnTo>
                <a:cubicBezTo>
                  <a:pt x="121040" y="1622073"/>
                  <a:pt x="0" y="1501033"/>
                  <a:pt x="0" y="1351722"/>
                </a:cubicBezTo>
                <a:lnTo>
                  <a:pt x="0" y="1037302"/>
                </a:lnTo>
                <a:lnTo>
                  <a:pt x="29695" y="1035677"/>
                </a:lnTo>
                <a:cubicBezTo>
                  <a:pt x="508118" y="983007"/>
                  <a:pt x="888465" y="570695"/>
                  <a:pt x="937052" y="52064"/>
                </a:cubicBezTo>
                <a:close/>
              </a:path>
            </a:pathLst>
          </a:custGeom>
          <a:blipFill dpi="0" rotWithShape="1">
            <a:blip r:embed="rId8"/>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Freeform 35"/>
          <p:cNvSpPr/>
          <p:nvPr/>
        </p:nvSpPr>
        <p:spPr>
          <a:xfrm>
            <a:off x="0" y="5125446"/>
            <a:ext cx="2718225" cy="1643040"/>
          </a:xfrm>
          <a:custGeom>
            <a:avLst/>
            <a:gdLst>
              <a:gd name="connsiteX0" fmla="*/ 266953 w 2776040"/>
              <a:gd name="connsiteY0" fmla="*/ 0 h 1601686"/>
              <a:gd name="connsiteX1" fmla="*/ 1906936 w 2776040"/>
              <a:gd name="connsiteY1" fmla="*/ 0 h 1601686"/>
              <a:gd name="connsiteX2" fmla="*/ 1924514 w 2776040"/>
              <a:gd name="connsiteY2" fmla="*/ 189022 h 1601686"/>
              <a:gd name="connsiteX3" fmla="*/ 2715534 w 2776040"/>
              <a:gd name="connsiteY3" fmla="*/ 1046520 h 1601686"/>
              <a:gd name="connsiteX4" fmla="*/ 2776040 w 2776040"/>
              <a:gd name="connsiteY4" fmla="*/ 1056531 h 1601686"/>
              <a:gd name="connsiteX5" fmla="*/ 2776040 w 2776040"/>
              <a:gd name="connsiteY5" fmla="*/ 1334733 h 1601686"/>
              <a:gd name="connsiteX6" fmla="*/ 2509087 w 2776040"/>
              <a:gd name="connsiteY6" fmla="*/ 1601686 h 1601686"/>
              <a:gd name="connsiteX7" fmla="*/ 266953 w 2776040"/>
              <a:gd name="connsiteY7" fmla="*/ 1601686 h 1601686"/>
              <a:gd name="connsiteX8" fmla="*/ 0 w 2776040"/>
              <a:gd name="connsiteY8" fmla="*/ 1334733 h 1601686"/>
              <a:gd name="connsiteX9" fmla="*/ 0 w 2776040"/>
              <a:gd name="connsiteY9" fmla="*/ 266953 h 1601686"/>
              <a:gd name="connsiteX10" fmla="*/ 266953 w 2776040"/>
              <a:gd name="connsiteY10" fmla="*/ 0 h 1601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76040" h="1601686">
                <a:moveTo>
                  <a:pt x="266953" y="0"/>
                </a:moveTo>
                <a:lnTo>
                  <a:pt x="1906936" y="0"/>
                </a:lnTo>
                <a:lnTo>
                  <a:pt x="1924514" y="189022"/>
                </a:lnTo>
                <a:cubicBezTo>
                  <a:pt x="2005761" y="619436"/>
                  <a:pt x="2318488" y="958445"/>
                  <a:pt x="2715534" y="1046520"/>
                </a:cubicBezTo>
                <a:lnTo>
                  <a:pt x="2776040" y="1056531"/>
                </a:lnTo>
                <a:lnTo>
                  <a:pt x="2776040" y="1334733"/>
                </a:lnTo>
                <a:cubicBezTo>
                  <a:pt x="2776040" y="1482167"/>
                  <a:pt x="2656521" y="1601686"/>
                  <a:pt x="2509087" y="1601686"/>
                </a:cubicBezTo>
                <a:lnTo>
                  <a:pt x="266953" y="1601686"/>
                </a:lnTo>
                <a:cubicBezTo>
                  <a:pt x="119519" y="1601686"/>
                  <a:pt x="0" y="1482167"/>
                  <a:pt x="0" y="1334733"/>
                </a:cubicBezTo>
                <a:lnTo>
                  <a:pt x="0" y="266953"/>
                </a:lnTo>
                <a:cubicBezTo>
                  <a:pt x="0" y="119519"/>
                  <a:pt x="119519" y="0"/>
                  <a:pt x="266953" y="0"/>
                </a:cubicBezTo>
                <a:close/>
              </a:path>
            </a:pathLst>
          </a:custGeom>
          <a:blipFill dpi="0" rotWithShape="1">
            <a:blip r:embed="rId9"/>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Freeform 15"/>
          <p:cNvSpPr/>
          <p:nvPr/>
        </p:nvSpPr>
        <p:spPr>
          <a:xfrm>
            <a:off x="6203221" y="3434657"/>
            <a:ext cx="2718225" cy="1601686"/>
          </a:xfrm>
          <a:custGeom>
            <a:avLst/>
            <a:gdLst>
              <a:gd name="connsiteX0" fmla="*/ 266953 w 2718225"/>
              <a:gd name="connsiteY0" fmla="*/ 0 h 1601686"/>
              <a:gd name="connsiteX1" fmla="*/ 2451272 w 2718225"/>
              <a:gd name="connsiteY1" fmla="*/ 0 h 1601686"/>
              <a:gd name="connsiteX2" fmla="*/ 2718225 w 2718225"/>
              <a:gd name="connsiteY2" fmla="*/ 266953 h 1601686"/>
              <a:gd name="connsiteX3" fmla="*/ 2718225 w 2718225"/>
              <a:gd name="connsiteY3" fmla="*/ 552788 h 1601686"/>
              <a:gd name="connsiteX4" fmla="*/ 2640496 w 2718225"/>
              <a:gd name="connsiteY4" fmla="*/ 573151 h 1601686"/>
              <a:gd name="connsiteX5" fmla="*/ 1843290 w 2718225"/>
              <a:gd name="connsiteY5" fmla="*/ 1566324 h 1601686"/>
              <a:gd name="connsiteX6" fmla="*/ 1841538 w 2718225"/>
              <a:gd name="connsiteY6" fmla="*/ 1601686 h 1601686"/>
              <a:gd name="connsiteX7" fmla="*/ 266953 w 2718225"/>
              <a:gd name="connsiteY7" fmla="*/ 1601686 h 1601686"/>
              <a:gd name="connsiteX8" fmla="*/ 0 w 2718225"/>
              <a:gd name="connsiteY8" fmla="*/ 1334733 h 1601686"/>
              <a:gd name="connsiteX9" fmla="*/ 0 w 2718225"/>
              <a:gd name="connsiteY9" fmla="*/ 266953 h 1601686"/>
              <a:gd name="connsiteX10" fmla="*/ 266953 w 2718225"/>
              <a:gd name="connsiteY10" fmla="*/ 0 h 1601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18225" h="1601686">
                <a:moveTo>
                  <a:pt x="266953" y="0"/>
                </a:moveTo>
                <a:lnTo>
                  <a:pt x="2451272" y="0"/>
                </a:lnTo>
                <a:cubicBezTo>
                  <a:pt x="2598706" y="0"/>
                  <a:pt x="2718225" y="119519"/>
                  <a:pt x="2718225" y="266953"/>
                </a:cubicBezTo>
                <a:lnTo>
                  <a:pt x="2718225" y="552788"/>
                </a:lnTo>
                <a:lnTo>
                  <a:pt x="2640496" y="573151"/>
                </a:lnTo>
                <a:cubicBezTo>
                  <a:pt x="2211008" y="709261"/>
                  <a:pt x="1890117" y="1096517"/>
                  <a:pt x="1843290" y="1566324"/>
                </a:cubicBezTo>
                <a:lnTo>
                  <a:pt x="1841538" y="1601686"/>
                </a:lnTo>
                <a:lnTo>
                  <a:pt x="266953" y="1601686"/>
                </a:lnTo>
                <a:cubicBezTo>
                  <a:pt x="119519" y="1601686"/>
                  <a:pt x="0" y="1482167"/>
                  <a:pt x="0" y="1334733"/>
                </a:cubicBezTo>
                <a:lnTo>
                  <a:pt x="0" y="266953"/>
                </a:lnTo>
                <a:cubicBezTo>
                  <a:pt x="0" y="119519"/>
                  <a:pt x="119519" y="0"/>
                  <a:pt x="266953" y="0"/>
                </a:cubicBezTo>
                <a:close/>
              </a:path>
            </a:pathLst>
          </a:custGeom>
          <a:blipFill>
            <a:blip r:embed="rId10"/>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Freeform 16"/>
          <p:cNvSpPr/>
          <p:nvPr/>
        </p:nvSpPr>
        <p:spPr>
          <a:xfrm flipH="1">
            <a:off x="9325797" y="3434657"/>
            <a:ext cx="2718225" cy="1601686"/>
          </a:xfrm>
          <a:custGeom>
            <a:avLst/>
            <a:gdLst>
              <a:gd name="connsiteX0" fmla="*/ 266953 w 2718225"/>
              <a:gd name="connsiteY0" fmla="*/ 0 h 1601686"/>
              <a:gd name="connsiteX1" fmla="*/ 2451272 w 2718225"/>
              <a:gd name="connsiteY1" fmla="*/ 0 h 1601686"/>
              <a:gd name="connsiteX2" fmla="*/ 2718225 w 2718225"/>
              <a:gd name="connsiteY2" fmla="*/ 266953 h 1601686"/>
              <a:gd name="connsiteX3" fmla="*/ 2718225 w 2718225"/>
              <a:gd name="connsiteY3" fmla="*/ 552788 h 1601686"/>
              <a:gd name="connsiteX4" fmla="*/ 2640496 w 2718225"/>
              <a:gd name="connsiteY4" fmla="*/ 573151 h 1601686"/>
              <a:gd name="connsiteX5" fmla="*/ 1843290 w 2718225"/>
              <a:gd name="connsiteY5" fmla="*/ 1566324 h 1601686"/>
              <a:gd name="connsiteX6" fmla="*/ 1841538 w 2718225"/>
              <a:gd name="connsiteY6" fmla="*/ 1601686 h 1601686"/>
              <a:gd name="connsiteX7" fmla="*/ 266953 w 2718225"/>
              <a:gd name="connsiteY7" fmla="*/ 1601686 h 1601686"/>
              <a:gd name="connsiteX8" fmla="*/ 0 w 2718225"/>
              <a:gd name="connsiteY8" fmla="*/ 1334733 h 1601686"/>
              <a:gd name="connsiteX9" fmla="*/ 0 w 2718225"/>
              <a:gd name="connsiteY9" fmla="*/ 266953 h 1601686"/>
              <a:gd name="connsiteX10" fmla="*/ 266953 w 2718225"/>
              <a:gd name="connsiteY10" fmla="*/ 0 h 1601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18225" h="1601686">
                <a:moveTo>
                  <a:pt x="266953" y="0"/>
                </a:moveTo>
                <a:lnTo>
                  <a:pt x="2451272" y="0"/>
                </a:lnTo>
                <a:cubicBezTo>
                  <a:pt x="2598706" y="0"/>
                  <a:pt x="2718225" y="119519"/>
                  <a:pt x="2718225" y="266953"/>
                </a:cubicBezTo>
                <a:lnTo>
                  <a:pt x="2718225" y="552788"/>
                </a:lnTo>
                <a:lnTo>
                  <a:pt x="2640496" y="573151"/>
                </a:lnTo>
                <a:cubicBezTo>
                  <a:pt x="2211008" y="709261"/>
                  <a:pt x="1890117" y="1096517"/>
                  <a:pt x="1843290" y="1566324"/>
                </a:cubicBezTo>
                <a:lnTo>
                  <a:pt x="1841538" y="1601686"/>
                </a:lnTo>
                <a:lnTo>
                  <a:pt x="266953" y="1601686"/>
                </a:lnTo>
                <a:cubicBezTo>
                  <a:pt x="119519" y="1601686"/>
                  <a:pt x="0" y="1482167"/>
                  <a:pt x="0" y="1334733"/>
                </a:cubicBezTo>
                <a:lnTo>
                  <a:pt x="0" y="266953"/>
                </a:lnTo>
                <a:cubicBezTo>
                  <a:pt x="0" y="119519"/>
                  <a:pt x="119519" y="0"/>
                  <a:pt x="266953" y="0"/>
                </a:cubicBezTo>
                <a:close/>
              </a:path>
            </a:pathLst>
          </a:custGeom>
          <a:blipFill>
            <a:blip r:embed="rId11"/>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Oval 17"/>
          <p:cNvSpPr/>
          <p:nvPr/>
        </p:nvSpPr>
        <p:spPr>
          <a:xfrm>
            <a:off x="8087625" y="4023475"/>
            <a:ext cx="2052538" cy="2203943"/>
          </a:xfrm>
          <a:prstGeom prst="ellipse">
            <a:avLst/>
          </a:prstGeom>
          <a:blipFill dpi="0" rotWithShape="1">
            <a:blip r:embed="rId12"/>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Freeform 18"/>
          <p:cNvSpPr/>
          <p:nvPr/>
        </p:nvSpPr>
        <p:spPr>
          <a:xfrm>
            <a:off x="9233135" y="5210985"/>
            <a:ext cx="2791432" cy="1639799"/>
          </a:xfrm>
          <a:custGeom>
            <a:avLst/>
            <a:gdLst>
              <a:gd name="connsiteX0" fmla="*/ 939477 w 2703880"/>
              <a:gd name="connsiteY0" fmla="*/ 0 h 1622073"/>
              <a:gd name="connsiteX1" fmla="*/ 2433529 w 2703880"/>
              <a:gd name="connsiteY1" fmla="*/ 0 h 1622073"/>
              <a:gd name="connsiteX2" fmla="*/ 2703880 w 2703880"/>
              <a:gd name="connsiteY2" fmla="*/ 270351 h 1622073"/>
              <a:gd name="connsiteX3" fmla="*/ 2703880 w 2703880"/>
              <a:gd name="connsiteY3" fmla="*/ 1351722 h 1622073"/>
              <a:gd name="connsiteX4" fmla="*/ 2433529 w 2703880"/>
              <a:gd name="connsiteY4" fmla="*/ 1622073 h 1622073"/>
              <a:gd name="connsiteX5" fmla="*/ 270351 w 2703880"/>
              <a:gd name="connsiteY5" fmla="*/ 1622073 h 1622073"/>
              <a:gd name="connsiteX6" fmla="*/ 0 w 2703880"/>
              <a:gd name="connsiteY6" fmla="*/ 1351722 h 1622073"/>
              <a:gd name="connsiteX7" fmla="*/ 0 w 2703880"/>
              <a:gd name="connsiteY7" fmla="*/ 1037302 h 1622073"/>
              <a:gd name="connsiteX8" fmla="*/ 29695 w 2703880"/>
              <a:gd name="connsiteY8" fmla="*/ 1035677 h 1622073"/>
              <a:gd name="connsiteX9" fmla="*/ 937052 w 2703880"/>
              <a:gd name="connsiteY9" fmla="*/ 52064 h 1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3880" h="1622073">
                <a:moveTo>
                  <a:pt x="939477" y="0"/>
                </a:moveTo>
                <a:lnTo>
                  <a:pt x="2433529" y="0"/>
                </a:lnTo>
                <a:cubicBezTo>
                  <a:pt x="2582840" y="0"/>
                  <a:pt x="2703880" y="121040"/>
                  <a:pt x="2703880" y="270351"/>
                </a:cubicBezTo>
                <a:lnTo>
                  <a:pt x="2703880" y="1351722"/>
                </a:lnTo>
                <a:cubicBezTo>
                  <a:pt x="2703880" y="1501033"/>
                  <a:pt x="2582840" y="1622073"/>
                  <a:pt x="2433529" y="1622073"/>
                </a:cubicBezTo>
                <a:lnTo>
                  <a:pt x="270351" y="1622073"/>
                </a:lnTo>
                <a:cubicBezTo>
                  <a:pt x="121040" y="1622073"/>
                  <a:pt x="0" y="1501033"/>
                  <a:pt x="0" y="1351722"/>
                </a:cubicBezTo>
                <a:lnTo>
                  <a:pt x="0" y="1037302"/>
                </a:lnTo>
                <a:lnTo>
                  <a:pt x="29695" y="1035677"/>
                </a:lnTo>
                <a:cubicBezTo>
                  <a:pt x="508118" y="983007"/>
                  <a:pt x="888465" y="570695"/>
                  <a:pt x="937052" y="52064"/>
                </a:cubicBezTo>
                <a:close/>
              </a:path>
            </a:pathLst>
          </a:custGeom>
          <a:blipFill dpi="0" rotWithShape="1">
            <a:blip r:embed="rId13"/>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Freeform 19"/>
          <p:cNvSpPr/>
          <p:nvPr/>
        </p:nvSpPr>
        <p:spPr>
          <a:xfrm>
            <a:off x="6183765" y="5152414"/>
            <a:ext cx="2718225" cy="1643040"/>
          </a:xfrm>
          <a:custGeom>
            <a:avLst/>
            <a:gdLst>
              <a:gd name="connsiteX0" fmla="*/ 266953 w 2776040"/>
              <a:gd name="connsiteY0" fmla="*/ 0 h 1601686"/>
              <a:gd name="connsiteX1" fmla="*/ 1906936 w 2776040"/>
              <a:gd name="connsiteY1" fmla="*/ 0 h 1601686"/>
              <a:gd name="connsiteX2" fmla="*/ 1924514 w 2776040"/>
              <a:gd name="connsiteY2" fmla="*/ 189022 h 1601686"/>
              <a:gd name="connsiteX3" fmla="*/ 2715534 w 2776040"/>
              <a:gd name="connsiteY3" fmla="*/ 1046520 h 1601686"/>
              <a:gd name="connsiteX4" fmla="*/ 2776040 w 2776040"/>
              <a:gd name="connsiteY4" fmla="*/ 1056531 h 1601686"/>
              <a:gd name="connsiteX5" fmla="*/ 2776040 w 2776040"/>
              <a:gd name="connsiteY5" fmla="*/ 1334733 h 1601686"/>
              <a:gd name="connsiteX6" fmla="*/ 2509087 w 2776040"/>
              <a:gd name="connsiteY6" fmla="*/ 1601686 h 1601686"/>
              <a:gd name="connsiteX7" fmla="*/ 266953 w 2776040"/>
              <a:gd name="connsiteY7" fmla="*/ 1601686 h 1601686"/>
              <a:gd name="connsiteX8" fmla="*/ 0 w 2776040"/>
              <a:gd name="connsiteY8" fmla="*/ 1334733 h 1601686"/>
              <a:gd name="connsiteX9" fmla="*/ 0 w 2776040"/>
              <a:gd name="connsiteY9" fmla="*/ 266953 h 1601686"/>
              <a:gd name="connsiteX10" fmla="*/ 266953 w 2776040"/>
              <a:gd name="connsiteY10" fmla="*/ 0 h 1601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776040" h="1601686">
                <a:moveTo>
                  <a:pt x="266953" y="0"/>
                </a:moveTo>
                <a:lnTo>
                  <a:pt x="1906936" y="0"/>
                </a:lnTo>
                <a:lnTo>
                  <a:pt x="1924514" y="189022"/>
                </a:lnTo>
                <a:cubicBezTo>
                  <a:pt x="2005761" y="619436"/>
                  <a:pt x="2318488" y="958445"/>
                  <a:pt x="2715534" y="1046520"/>
                </a:cubicBezTo>
                <a:lnTo>
                  <a:pt x="2776040" y="1056531"/>
                </a:lnTo>
                <a:lnTo>
                  <a:pt x="2776040" y="1334733"/>
                </a:lnTo>
                <a:cubicBezTo>
                  <a:pt x="2776040" y="1482167"/>
                  <a:pt x="2656521" y="1601686"/>
                  <a:pt x="2509087" y="1601686"/>
                </a:cubicBezTo>
                <a:lnTo>
                  <a:pt x="266953" y="1601686"/>
                </a:lnTo>
                <a:cubicBezTo>
                  <a:pt x="119519" y="1601686"/>
                  <a:pt x="0" y="1482167"/>
                  <a:pt x="0" y="1334733"/>
                </a:cubicBezTo>
                <a:lnTo>
                  <a:pt x="0" y="266953"/>
                </a:lnTo>
                <a:cubicBezTo>
                  <a:pt x="0" y="119519"/>
                  <a:pt x="119519" y="0"/>
                  <a:pt x="266953" y="0"/>
                </a:cubicBezTo>
                <a:close/>
              </a:path>
            </a:pathLst>
          </a:custGeom>
          <a:blipFill dpi="0" rotWithShape="1">
            <a:blip r:embed="rId14"/>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SG"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8"/>
          <p:cNvPicPr>
            <a:picLocks noChangeAspect="1"/>
          </p:cNvPicPr>
          <p:nvPr/>
        </p:nvPicPr>
        <p:blipFill>
          <a:blip r:embed="rId15">
            <a:extLst>
              <a:ext uri="{BEBA8EAE-BF5A-486C-A8C5-ECC9F3942E4B}">
                <a14:imgProps xmlns:a14="http://schemas.microsoft.com/office/drawing/2010/main">
                  <a14:imgLayer r:embed="rId16">
                    <a14:imgEffect>
                      <a14:backgroundRemoval t="0" b="100000" l="0" r="99804">
                        <a14:foregroundMark x1="38627" y1="50203" x2="38627" y2="50203"/>
                        <a14:foregroundMark x1="30588" y1="47967" x2="30588" y2="47967"/>
                        <a14:foregroundMark x1="28039" y1="51829" x2="28039" y2="51829"/>
                        <a14:foregroundMark x1="24314" y1="52642" x2="24314" y2="52642"/>
                        <a14:foregroundMark x1="24706" y1="55894" x2="24706" y2="55894"/>
                        <a14:foregroundMark x1="26275" y1="59146" x2="26275" y2="59146"/>
                        <a14:foregroundMark x1="26275" y1="50610" x2="26275" y2="50610"/>
                        <a14:foregroundMark x1="25098" y1="48780" x2="25098" y2="48780"/>
                        <a14:foregroundMark x1="24706" y1="45528" x2="24706" y2="45528"/>
                        <a14:foregroundMark x1="25686" y1="42683" x2="27059" y2="43902"/>
                        <a14:foregroundMark x1="27059" y1="40041" x2="27059" y2="40041"/>
                        <a14:foregroundMark x1="26667" y1="38821" x2="26667" y2="38821"/>
                        <a14:foregroundMark x1="24314" y1="36992" x2="24314" y2="36992"/>
                        <a14:foregroundMark x1="28431" y1="47561" x2="28431" y2="47561"/>
                        <a14:foregroundMark x1="27843" y1="54675" x2="27843" y2="54675"/>
                        <a14:foregroundMark x1="34118" y1="52439" x2="34118" y2="52439"/>
                        <a14:foregroundMark x1="34314" y1="55691" x2="34314" y2="55691"/>
                        <a14:foregroundMark x1="30784" y1="53862" x2="30784" y2="53862"/>
                        <a14:foregroundMark x1="30000" y1="57724" x2="30000" y2="57724"/>
                        <a14:foregroundMark x1="32941" y1="46748" x2="32941" y2="46748"/>
                        <a14:foregroundMark x1="33529" y1="42480" x2="33529" y2="42480"/>
                        <a14:foregroundMark x1="31765" y1="41260" x2="31765" y2="41260"/>
                        <a14:foregroundMark x1="30980" y1="39634" x2="30980" y2="39634"/>
                        <a14:foregroundMark x1="29020" y1="37602" x2="29020" y2="37602"/>
                        <a14:foregroundMark x1="28431" y1="40650" x2="28431" y2="40650"/>
                        <a14:foregroundMark x1="30392" y1="45528" x2="30392" y2="45528"/>
                        <a14:foregroundMark x1="31373" y1="51220" x2="31373" y2="51220"/>
                        <a14:foregroundMark x1="33333" y1="51016" x2="33333" y2="51016"/>
                        <a14:foregroundMark x1="35294" y1="50203" x2="35294" y2="50203"/>
                        <a14:foregroundMark x1="35882" y1="48780" x2="35882" y2="48780"/>
                        <a14:foregroundMark x1="38235" y1="47154" x2="38235" y2="47154"/>
                        <a14:foregroundMark x1="38039" y1="46748" x2="38039" y2="46748"/>
                        <a14:foregroundMark x1="38039" y1="44919" x2="38039" y2="44919"/>
                        <a14:foregroundMark x1="38039" y1="43496" x2="38039" y2="43496"/>
                        <a14:foregroundMark x1="35882" y1="44309" x2="35882" y2="44309"/>
                        <a14:foregroundMark x1="36275" y1="41463" x2="36275" y2="41463"/>
                        <a14:foregroundMark x1="36863" y1="39431" x2="36863" y2="39431"/>
                        <a14:foregroundMark x1="37255" y1="37805" x2="37255" y2="37805"/>
                        <a14:foregroundMark x1="37255" y1="35976" x2="37255" y2="35976"/>
                        <a14:foregroundMark x1="48824" y1="37195" x2="48824" y2="37195"/>
                        <a14:foregroundMark x1="46078" y1="36789" x2="46078" y2="36789"/>
                        <a14:foregroundMark x1="44314" y1="39837" x2="44314" y2="39837"/>
                        <a14:foregroundMark x1="41373" y1="37398" x2="41373" y2="37398"/>
                        <a14:foregroundMark x1="40980" y1="42073" x2="40980" y2="42073"/>
                        <a14:foregroundMark x1="41176" y1="44512" x2="41176" y2="44512"/>
                        <a14:foregroundMark x1="41176" y1="47154" x2="41176" y2="47154"/>
                        <a14:foregroundMark x1="37647" y1="52439" x2="37647" y2="52439"/>
                        <a14:foregroundMark x1="39412" y1="53862" x2="39412" y2="53862"/>
                        <a14:foregroundMark x1="37451" y1="56911" x2="37451" y2="56911"/>
                        <a14:foregroundMark x1="37059" y1="57520" x2="37059" y2="57520"/>
                        <a14:foregroundMark x1="42353" y1="58740" x2="42353" y2="58740"/>
                        <a14:foregroundMark x1="41176" y1="59553" x2="41176" y2="59553"/>
                        <a14:foregroundMark x1="45098" y1="54065" x2="45098" y2="54065"/>
                        <a14:foregroundMark x1="46667" y1="74390" x2="46667" y2="74390"/>
                      </a14:backgroundRemoval>
                    </a14:imgEffect>
                  </a14:imgLayer>
                </a14:imgProps>
              </a:ext>
            </a:extLst>
          </a:blip>
          <a:stretch>
            <a:fillRect/>
          </a:stretch>
        </p:blipFill>
        <p:spPr>
          <a:xfrm>
            <a:off x="1810602" y="3868325"/>
            <a:ext cx="2425196" cy="2435198"/>
          </a:xfrm>
          <a:prstGeom prst="rect">
            <a:avLst/>
          </a:prstGeom>
        </p:spPr>
      </p:pic>
    </p:spTree>
    <p:extLst>
      <p:ext uri="{BB962C8B-B14F-4D97-AF65-F5344CB8AC3E}">
        <p14:creationId xmlns:p14="http://schemas.microsoft.com/office/powerpoint/2010/main" val="16219847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C85A2E"/>
          </a:solidFill>
          <a:ln w="12700">
            <a:solidFill>
              <a:srgbClr val="C85A2E"/>
            </a:solidFill>
            <a:prstDash val="solid"/>
          </a:ln>
        </p:spPr>
        <p:txBody>
          <a:bodyPr/>
          <a:lstStyle/>
          <a:p>
            <a:endParaRPr lang="en-US"/>
          </a:p>
        </p:txBody>
      </p:sp>
      <p:sp>
        <p:nvSpPr>
          <p:cNvPr id="4" name="Text 2"/>
          <p:cNvSpPr/>
          <p:nvPr/>
        </p:nvSpPr>
        <p:spPr>
          <a:xfrm>
            <a:off x="487680" y="365760"/>
            <a:ext cx="10728960" cy="487680"/>
          </a:xfrm>
          <a:prstGeom prst="rect">
            <a:avLst/>
          </a:prstGeom>
          <a:noFill/>
          <a:ln/>
        </p:spPr>
        <p:txBody>
          <a:bodyPr wrap="square" lIns="0" tIns="0" rIns="0" bIns="0" rtlCol="0" anchor="ctr"/>
          <a:lstStyle/>
          <a:p>
            <a:r>
              <a:rPr lang="en-US" sz="2400" b="1" dirty="0">
                <a:solidFill>
                  <a:srgbClr val="1A1A1A"/>
                </a:solidFill>
                <a:latin typeface="Arial" pitchFamily="34" charset="0"/>
                <a:ea typeface="Arial" pitchFamily="34" charset="-122"/>
                <a:cs typeface="Arial" pitchFamily="34" charset="-120"/>
              </a:rPr>
              <a:t>LỢI ÍCH VÀ KHÓ KHĂN CẦN THÁO GỠ</a:t>
            </a:r>
            <a:endParaRPr lang="en-US" sz="2400" dirty="0"/>
          </a:p>
        </p:txBody>
      </p:sp>
      <p:sp>
        <p:nvSpPr>
          <p:cNvPr id="5" name="Shape 3"/>
          <p:cNvSpPr/>
          <p:nvPr/>
        </p:nvSpPr>
        <p:spPr>
          <a:xfrm>
            <a:off x="487680" y="975360"/>
            <a:ext cx="11216640" cy="24384"/>
          </a:xfrm>
          <a:prstGeom prst="rect">
            <a:avLst/>
          </a:prstGeom>
          <a:solidFill>
            <a:srgbClr val="D4CEBF"/>
          </a:solidFill>
          <a:ln w="12700">
            <a:solidFill>
              <a:srgbClr val="333333"/>
            </a:solidFill>
            <a:prstDash val="solid"/>
          </a:ln>
        </p:spPr>
        <p:txBody>
          <a:bodyPr/>
          <a:lstStyle/>
          <a:p>
            <a:endParaRPr lang="en-US"/>
          </a:p>
        </p:txBody>
      </p:sp>
      <p:sp>
        <p:nvSpPr>
          <p:cNvPr id="6" name="Shape 4"/>
          <p:cNvSpPr/>
          <p:nvPr/>
        </p:nvSpPr>
        <p:spPr>
          <a:xfrm>
            <a:off x="487680" y="1341120"/>
            <a:ext cx="5486400" cy="4511040"/>
          </a:xfrm>
          <a:prstGeom prst="roundRect">
            <a:avLst>
              <a:gd name="adj" fmla="val 2703"/>
            </a:avLst>
          </a:prstGeom>
          <a:solidFill>
            <a:srgbClr val="15301F"/>
          </a:solidFill>
          <a:ln/>
        </p:spPr>
        <p:txBody>
          <a:bodyPr/>
          <a:lstStyle/>
          <a:p>
            <a:endParaRPr lang="en-US"/>
          </a:p>
        </p:txBody>
      </p:sp>
      <p:sp>
        <p:nvSpPr>
          <p:cNvPr id="7" name="Text 5"/>
          <p:cNvSpPr/>
          <p:nvPr/>
        </p:nvSpPr>
        <p:spPr>
          <a:xfrm>
            <a:off x="792480" y="1584960"/>
            <a:ext cx="4876800" cy="487680"/>
          </a:xfrm>
          <a:prstGeom prst="rect">
            <a:avLst/>
          </a:prstGeom>
          <a:noFill/>
          <a:ln/>
        </p:spPr>
        <p:txBody>
          <a:bodyPr wrap="square" lIns="0" tIns="0" rIns="0" bIns="0" rtlCol="0" anchor="ctr"/>
          <a:lstStyle/>
          <a:p>
            <a:r>
              <a:rPr lang="en-US" sz="2000" b="1" dirty="0">
                <a:solidFill>
                  <a:srgbClr val="F2ECDD"/>
                </a:solidFill>
                <a:latin typeface="Arial" pitchFamily="34" charset="0"/>
                <a:ea typeface="Arial" pitchFamily="34" charset="-122"/>
                <a:cs typeface="Arial" pitchFamily="34" charset="-120"/>
              </a:rPr>
              <a:t>LỢI ÍCH TIỀM NĂNG</a:t>
            </a:r>
            <a:endParaRPr lang="en-US" sz="2000" dirty="0"/>
          </a:p>
        </p:txBody>
      </p:sp>
      <p:sp>
        <p:nvSpPr>
          <p:cNvPr id="8" name="Text 6"/>
          <p:cNvSpPr/>
          <p:nvPr/>
        </p:nvSpPr>
        <p:spPr>
          <a:xfrm>
            <a:off x="853440" y="2316480"/>
            <a:ext cx="4876800" cy="487680"/>
          </a:xfrm>
          <a:prstGeom prst="rect">
            <a:avLst/>
          </a:prstGeom>
          <a:noFill/>
          <a:ln/>
        </p:spPr>
        <p:txBody>
          <a:bodyPr wrap="square" lIns="0" tIns="0" rIns="0" bIns="0" rtlCol="0" anchor="ctr"/>
          <a:lstStyle/>
          <a:p>
            <a:r>
              <a:rPr lang="en-US" sz="1867" dirty="0">
                <a:solidFill>
                  <a:srgbClr val="F2ECDD"/>
                </a:solidFill>
                <a:latin typeface="Arial" pitchFamily="34" charset="0"/>
                <a:ea typeface="Arial" pitchFamily="34" charset="-122"/>
                <a:cs typeface="Arial" pitchFamily="34" charset="-120"/>
              </a:rPr>
              <a:t>•  Giảm lãng phí đầu vào</a:t>
            </a:r>
            <a:endParaRPr lang="en-US" sz="1867" dirty="0"/>
          </a:p>
        </p:txBody>
      </p:sp>
      <p:sp>
        <p:nvSpPr>
          <p:cNvPr id="9" name="Text 7"/>
          <p:cNvSpPr/>
          <p:nvPr/>
        </p:nvSpPr>
        <p:spPr>
          <a:xfrm>
            <a:off x="853440" y="2926080"/>
            <a:ext cx="4876800" cy="487680"/>
          </a:xfrm>
          <a:prstGeom prst="rect">
            <a:avLst/>
          </a:prstGeom>
          <a:noFill/>
          <a:ln/>
        </p:spPr>
        <p:txBody>
          <a:bodyPr wrap="square" lIns="0" tIns="0" rIns="0" bIns="0" rtlCol="0" anchor="ctr"/>
          <a:lstStyle/>
          <a:p>
            <a:r>
              <a:rPr lang="en-US" sz="1867" dirty="0">
                <a:solidFill>
                  <a:srgbClr val="F2ECDD"/>
                </a:solidFill>
                <a:latin typeface="Arial" pitchFamily="34" charset="0"/>
                <a:ea typeface="Arial" pitchFamily="34" charset="-122"/>
                <a:cs typeface="Arial" pitchFamily="34" charset="-120"/>
              </a:rPr>
              <a:t>•  Quản lý tốt hơn</a:t>
            </a:r>
            <a:endParaRPr lang="en-US" sz="1867" dirty="0"/>
          </a:p>
        </p:txBody>
      </p:sp>
      <p:sp>
        <p:nvSpPr>
          <p:cNvPr id="10" name="Text 8"/>
          <p:cNvSpPr/>
          <p:nvPr/>
        </p:nvSpPr>
        <p:spPr>
          <a:xfrm>
            <a:off x="853440" y="3535680"/>
            <a:ext cx="4876800" cy="487680"/>
          </a:xfrm>
          <a:prstGeom prst="rect">
            <a:avLst/>
          </a:prstGeom>
          <a:noFill/>
          <a:ln/>
        </p:spPr>
        <p:txBody>
          <a:bodyPr wrap="square" lIns="0" tIns="0" rIns="0" bIns="0" rtlCol="0" anchor="ctr"/>
          <a:lstStyle/>
          <a:p>
            <a:r>
              <a:rPr lang="en-US" sz="1867" dirty="0">
                <a:solidFill>
                  <a:srgbClr val="F2ECDD"/>
                </a:solidFill>
                <a:latin typeface="Arial" pitchFamily="34" charset="0"/>
                <a:ea typeface="Arial" pitchFamily="34" charset="-122"/>
                <a:cs typeface="Arial" pitchFamily="34" charset="-120"/>
              </a:rPr>
              <a:t>•  Tăng minh bạch nguồn gốc</a:t>
            </a:r>
            <a:endParaRPr lang="en-US" sz="1867" dirty="0"/>
          </a:p>
        </p:txBody>
      </p:sp>
      <p:sp>
        <p:nvSpPr>
          <p:cNvPr id="11" name="Text 9"/>
          <p:cNvSpPr/>
          <p:nvPr/>
        </p:nvSpPr>
        <p:spPr>
          <a:xfrm>
            <a:off x="853440" y="4145280"/>
            <a:ext cx="4876800" cy="487680"/>
          </a:xfrm>
          <a:prstGeom prst="rect">
            <a:avLst/>
          </a:prstGeom>
          <a:noFill/>
          <a:ln/>
        </p:spPr>
        <p:txBody>
          <a:bodyPr wrap="square" lIns="0" tIns="0" rIns="0" bIns="0" rtlCol="0" anchor="ctr"/>
          <a:lstStyle/>
          <a:p>
            <a:r>
              <a:rPr lang="en-US" sz="1867" dirty="0">
                <a:solidFill>
                  <a:srgbClr val="F2ECDD"/>
                </a:solidFill>
                <a:latin typeface="Arial" pitchFamily="34" charset="0"/>
                <a:ea typeface="Arial" pitchFamily="34" charset="-122"/>
                <a:cs typeface="Arial" pitchFamily="34" charset="-120"/>
              </a:rPr>
              <a:t>•  Mở rộng kênh bán hàng</a:t>
            </a:r>
            <a:endParaRPr lang="en-US" sz="1867" dirty="0"/>
          </a:p>
        </p:txBody>
      </p:sp>
      <p:sp>
        <p:nvSpPr>
          <p:cNvPr id="12" name="Text 10"/>
          <p:cNvSpPr/>
          <p:nvPr/>
        </p:nvSpPr>
        <p:spPr>
          <a:xfrm>
            <a:off x="853440" y="4754880"/>
            <a:ext cx="4876800" cy="487680"/>
          </a:xfrm>
          <a:prstGeom prst="rect">
            <a:avLst/>
          </a:prstGeom>
          <a:noFill/>
          <a:ln/>
        </p:spPr>
        <p:txBody>
          <a:bodyPr wrap="square" lIns="0" tIns="0" rIns="0" bIns="0" rtlCol="0" anchor="ctr"/>
          <a:lstStyle/>
          <a:p>
            <a:r>
              <a:rPr lang="en-US" sz="1867" dirty="0">
                <a:solidFill>
                  <a:srgbClr val="F2ECDD"/>
                </a:solidFill>
                <a:latin typeface="Arial" pitchFamily="34" charset="0"/>
                <a:ea typeface="Arial" pitchFamily="34" charset="-122"/>
                <a:cs typeface="Arial" pitchFamily="34" charset="-120"/>
              </a:rPr>
              <a:t>•  Cải thiện khả năng liên kết</a:t>
            </a:r>
            <a:endParaRPr lang="en-US" sz="1867" dirty="0"/>
          </a:p>
        </p:txBody>
      </p:sp>
      <p:sp>
        <p:nvSpPr>
          <p:cNvPr id="13" name="Shape 11"/>
          <p:cNvSpPr/>
          <p:nvPr/>
        </p:nvSpPr>
        <p:spPr>
          <a:xfrm>
            <a:off x="6217920" y="1341120"/>
            <a:ext cx="5486400" cy="4511040"/>
          </a:xfrm>
          <a:prstGeom prst="roundRect">
            <a:avLst>
              <a:gd name="adj" fmla="val 2703"/>
            </a:avLst>
          </a:prstGeom>
          <a:solidFill>
            <a:srgbClr val="F8F3E6"/>
          </a:solidFill>
          <a:ln/>
        </p:spPr>
        <p:txBody>
          <a:bodyPr/>
          <a:lstStyle/>
          <a:p>
            <a:endParaRPr lang="en-US"/>
          </a:p>
        </p:txBody>
      </p:sp>
      <p:sp>
        <p:nvSpPr>
          <p:cNvPr id="14" name="Text 12"/>
          <p:cNvSpPr/>
          <p:nvPr/>
        </p:nvSpPr>
        <p:spPr>
          <a:xfrm>
            <a:off x="6522720" y="1584960"/>
            <a:ext cx="4876800" cy="487680"/>
          </a:xfrm>
          <a:prstGeom prst="rect">
            <a:avLst/>
          </a:prstGeom>
          <a:noFill/>
          <a:ln/>
        </p:spPr>
        <p:txBody>
          <a:bodyPr wrap="square" lIns="0" tIns="0" rIns="0" bIns="0" rtlCol="0" anchor="ctr"/>
          <a:lstStyle/>
          <a:p>
            <a:r>
              <a:rPr lang="en-US" sz="2000" b="1" dirty="0">
                <a:solidFill>
                  <a:srgbClr val="1A1A1A"/>
                </a:solidFill>
                <a:latin typeface="Arial" pitchFamily="34" charset="0"/>
                <a:ea typeface="Arial" pitchFamily="34" charset="-122"/>
                <a:cs typeface="Arial" pitchFamily="34" charset="-120"/>
              </a:rPr>
              <a:t>KHÓ KHĂN &amp; RỦI RO</a:t>
            </a:r>
            <a:endParaRPr lang="en-US" sz="2000" dirty="0"/>
          </a:p>
        </p:txBody>
      </p:sp>
      <p:sp>
        <p:nvSpPr>
          <p:cNvPr id="15" name="Text 13"/>
          <p:cNvSpPr/>
          <p:nvPr/>
        </p:nvSpPr>
        <p:spPr>
          <a:xfrm>
            <a:off x="6583680" y="2316480"/>
            <a:ext cx="4876800" cy="487680"/>
          </a:xfrm>
          <a:prstGeom prst="rect">
            <a:avLst/>
          </a:prstGeom>
          <a:noFill/>
          <a:ln/>
        </p:spPr>
        <p:txBody>
          <a:bodyPr wrap="square" lIns="0" tIns="0" rIns="0" bIns="0" rtlCol="0" anchor="ctr"/>
          <a:lstStyle/>
          <a:p>
            <a:r>
              <a:rPr lang="en-US" sz="1867" dirty="0">
                <a:solidFill>
                  <a:srgbClr val="6B6B6B"/>
                </a:solidFill>
                <a:latin typeface="Arial" pitchFamily="34" charset="0"/>
                <a:ea typeface="Arial" pitchFamily="34" charset="-122"/>
                <a:cs typeface="Arial" pitchFamily="34" charset="-120"/>
              </a:rPr>
              <a:t>•  Kỹ năng số chưa đồng đều</a:t>
            </a:r>
            <a:endParaRPr lang="en-US" sz="1867" dirty="0"/>
          </a:p>
        </p:txBody>
      </p:sp>
      <p:sp>
        <p:nvSpPr>
          <p:cNvPr id="16" name="Text 14"/>
          <p:cNvSpPr/>
          <p:nvPr/>
        </p:nvSpPr>
        <p:spPr>
          <a:xfrm>
            <a:off x="6583680" y="2926080"/>
            <a:ext cx="4876800" cy="487680"/>
          </a:xfrm>
          <a:prstGeom prst="rect">
            <a:avLst/>
          </a:prstGeom>
          <a:noFill/>
          <a:ln/>
        </p:spPr>
        <p:txBody>
          <a:bodyPr wrap="square" lIns="0" tIns="0" rIns="0" bIns="0" rtlCol="0" anchor="ctr"/>
          <a:lstStyle/>
          <a:p>
            <a:r>
              <a:rPr lang="en-US" sz="1867" dirty="0">
                <a:solidFill>
                  <a:srgbClr val="6B6B6B"/>
                </a:solidFill>
                <a:latin typeface="Arial" pitchFamily="34" charset="0"/>
                <a:ea typeface="Arial" pitchFamily="34" charset="-122"/>
                <a:cs typeface="Arial" pitchFamily="34" charset="-120"/>
              </a:rPr>
              <a:t>•  Chi phí đầu tư ban đầu</a:t>
            </a:r>
            <a:endParaRPr lang="en-US" sz="1867" dirty="0"/>
          </a:p>
        </p:txBody>
      </p:sp>
      <p:sp>
        <p:nvSpPr>
          <p:cNvPr id="17" name="Text 15"/>
          <p:cNvSpPr/>
          <p:nvPr/>
        </p:nvSpPr>
        <p:spPr>
          <a:xfrm>
            <a:off x="6583680" y="3535680"/>
            <a:ext cx="4876800" cy="487680"/>
          </a:xfrm>
          <a:prstGeom prst="rect">
            <a:avLst/>
          </a:prstGeom>
          <a:noFill/>
          <a:ln/>
        </p:spPr>
        <p:txBody>
          <a:bodyPr wrap="square" lIns="0" tIns="0" rIns="0" bIns="0" rtlCol="0" anchor="ctr"/>
          <a:lstStyle/>
          <a:p>
            <a:r>
              <a:rPr lang="en-US" sz="1867" dirty="0">
                <a:solidFill>
                  <a:srgbClr val="6B6B6B"/>
                </a:solidFill>
                <a:latin typeface="Arial" pitchFamily="34" charset="0"/>
                <a:ea typeface="Arial" pitchFamily="34" charset="-122"/>
                <a:cs typeface="Arial" pitchFamily="34" charset="-120"/>
              </a:rPr>
              <a:t>•  Kết nối Internet hạn chế</a:t>
            </a:r>
            <a:endParaRPr lang="en-US" sz="1867" dirty="0"/>
          </a:p>
        </p:txBody>
      </p:sp>
      <p:sp>
        <p:nvSpPr>
          <p:cNvPr id="18" name="Text 16"/>
          <p:cNvSpPr/>
          <p:nvPr/>
        </p:nvSpPr>
        <p:spPr>
          <a:xfrm>
            <a:off x="6583680" y="4145280"/>
            <a:ext cx="4876800" cy="487680"/>
          </a:xfrm>
          <a:prstGeom prst="rect">
            <a:avLst/>
          </a:prstGeom>
          <a:noFill/>
          <a:ln/>
        </p:spPr>
        <p:txBody>
          <a:bodyPr wrap="square" lIns="0" tIns="0" rIns="0" bIns="0" rtlCol="0" anchor="ctr"/>
          <a:lstStyle/>
          <a:p>
            <a:r>
              <a:rPr lang="en-US" sz="1867" dirty="0">
                <a:solidFill>
                  <a:srgbClr val="6B6B6B"/>
                </a:solidFill>
                <a:latin typeface="Arial" pitchFamily="34" charset="0"/>
                <a:ea typeface="Arial" pitchFamily="34" charset="-122"/>
                <a:cs typeface="Arial" pitchFamily="34" charset="-120"/>
              </a:rPr>
              <a:t>•  Dữ liệu phân tán</a:t>
            </a:r>
            <a:endParaRPr lang="en-US" sz="1867" dirty="0"/>
          </a:p>
        </p:txBody>
      </p:sp>
      <p:sp>
        <p:nvSpPr>
          <p:cNvPr id="19" name="Text 17"/>
          <p:cNvSpPr/>
          <p:nvPr/>
        </p:nvSpPr>
        <p:spPr>
          <a:xfrm>
            <a:off x="6583680" y="4754880"/>
            <a:ext cx="4876800" cy="487680"/>
          </a:xfrm>
          <a:prstGeom prst="rect">
            <a:avLst/>
          </a:prstGeom>
          <a:noFill/>
          <a:ln/>
        </p:spPr>
        <p:txBody>
          <a:bodyPr wrap="square" lIns="0" tIns="0" rIns="0" bIns="0" rtlCol="0" anchor="ctr"/>
          <a:lstStyle/>
          <a:p>
            <a:r>
              <a:rPr lang="en-US" sz="1867" dirty="0">
                <a:solidFill>
                  <a:srgbClr val="6B6B6B"/>
                </a:solidFill>
                <a:latin typeface="Arial" pitchFamily="34" charset="0"/>
                <a:ea typeface="Arial" pitchFamily="34" charset="-122"/>
                <a:cs typeface="Arial" pitchFamily="34" charset="-120"/>
              </a:rPr>
              <a:t>•  Rủi ro lừa đảo trực tuyến</a:t>
            </a:r>
            <a:endParaRPr lang="en-US" sz="1867"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C85A2E"/>
          </a:solidFill>
          <a:ln w="12700">
            <a:solidFill>
              <a:srgbClr val="C85A2E"/>
            </a:solidFill>
            <a:prstDash val="solid"/>
          </a:ln>
        </p:spPr>
        <p:txBody>
          <a:bodyPr/>
          <a:lstStyle/>
          <a:p>
            <a:endParaRPr lang="en-US"/>
          </a:p>
        </p:txBody>
      </p:sp>
      <p:sp>
        <p:nvSpPr>
          <p:cNvPr id="4" name="Text 2"/>
          <p:cNvSpPr/>
          <p:nvPr/>
        </p:nvSpPr>
        <p:spPr>
          <a:xfrm>
            <a:off x="487680" y="365760"/>
            <a:ext cx="10728960" cy="487680"/>
          </a:xfrm>
          <a:prstGeom prst="rect">
            <a:avLst/>
          </a:prstGeom>
          <a:noFill/>
          <a:ln/>
        </p:spPr>
        <p:txBody>
          <a:bodyPr wrap="square" lIns="0" tIns="0" rIns="0" bIns="0" rtlCol="0" anchor="ctr"/>
          <a:lstStyle/>
          <a:p>
            <a:r>
              <a:rPr lang="en-US" sz="2400" b="1" dirty="0">
                <a:solidFill>
                  <a:srgbClr val="1A1A1A"/>
                </a:solidFill>
                <a:latin typeface="Arial" pitchFamily="34" charset="0"/>
                <a:ea typeface="Arial" pitchFamily="34" charset="-122"/>
                <a:cs typeface="Arial" pitchFamily="34" charset="-120"/>
              </a:rPr>
              <a:t>VAI TRÒ CỦA HỘI NÔNG DÂN</a:t>
            </a:r>
            <a:endParaRPr lang="en-US" sz="2400" dirty="0"/>
          </a:p>
        </p:txBody>
      </p:sp>
      <p:sp>
        <p:nvSpPr>
          <p:cNvPr id="5" name="Shape 3"/>
          <p:cNvSpPr/>
          <p:nvPr/>
        </p:nvSpPr>
        <p:spPr>
          <a:xfrm>
            <a:off x="487680" y="975360"/>
            <a:ext cx="11216640" cy="24384"/>
          </a:xfrm>
          <a:prstGeom prst="rect">
            <a:avLst/>
          </a:prstGeom>
          <a:solidFill>
            <a:srgbClr val="D4CEBF"/>
          </a:solidFill>
          <a:ln w="12700">
            <a:solidFill>
              <a:srgbClr val="333333"/>
            </a:solidFill>
            <a:prstDash val="solid"/>
          </a:ln>
        </p:spPr>
        <p:txBody>
          <a:bodyPr/>
          <a:lstStyle/>
          <a:p>
            <a:endParaRPr lang="en-US"/>
          </a:p>
        </p:txBody>
      </p:sp>
      <p:sp>
        <p:nvSpPr>
          <p:cNvPr id="6" name="Shape 4"/>
          <p:cNvSpPr/>
          <p:nvPr/>
        </p:nvSpPr>
        <p:spPr>
          <a:xfrm>
            <a:off x="487680" y="1341120"/>
            <a:ext cx="3657600" cy="2072640"/>
          </a:xfrm>
          <a:prstGeom prst="roundRect">
            <a:avLst>
              <a:gd name="adj" fmla="val 5882"/>
            </a:avLst>
          </a:prstGeom>
          <a:solidFill>
            <a:srgbClr val="F8F3E6"/>
          </a:solidFill>
          <a:ln/>
        </p:spPr>
        <p:txBody>
          <a:bodyPr/>
          <a:lstStyle/>
          <a:p>
            <a:endParaRPr lang="en-US"/>
          </a:p>
        </p:txBody>
      </p:sp>
      <p:sp>
        <p:nvSpPr>
          <p:cNvPr id="7" name="Shape 5"/>
          <p:cNvSpPr/>
          <p:nvPr/>
        </p:nvSpPr>
        <p:spPr>
          <a:xfrm>
            <a:off x="487680" y="1341120"/>
            <a:ext cx="3657600" cy="97536"/>
          </a:xfrm>
          <a:prstGeom prst="rect">
            <a:avLst/>
          </a:prstGeom>
          <a:solidFill>
            <a:srgbClr val="C85A2E"/>
          </a:solidFill>
          <a:ln w="12700">
            <a:solidFill>
              <a:srgbClr val="333333"/>
            </a:solidFill>
            <a:prstDash val="solid"/>
          </a:ln>
        </p:spPr>
        <p:txBody>
          <a:bodyPr/>
          <a:lstStyle/>
          <a:p>
            <a:endParaRPr lang="en-US"/>
          </a:p>
        </p:txBody>
      </p:sp>
      <p:sp>
        <p:nvSpPr>
          <p:cNvPr id="8" name="Text 6"/>
          <p:cNvSpPr/>
          <p:nvPr/>
        </p:nvSpPr>
        <p:spPr>
          <a:xfrm>
            <a:off x="731520" y="1706880"/>
            <a:ext cx="3169920" cy="487680"/>
          </a:xfrm>
          <a:prstGeom prst="rect">
            <a:avLst/>
          </a:prstGeom>
          <a:noFill/>
          <a:ln/>
        </p:spPr>
        <p:txBody>
          <a:bodyPr wrap="square" lIns="0" tIns="0" rIns="0" bIns="0" rtlCol="0" anchor="ctr"/>
          <a:lstStyle/>
          <a:p>
            <a:r>
              <a:rPr lang="en-US" sz="1867" b="1" dirty="0">
                <a:solidFill>
                  <a:srgbClr val="1A1A1A"/>
                </a:solidFill>
                <a:latin typeface="Arial" pitchFamily="34" charset="0"/>
                <a:ea typeface="Arial" pitchFamily="34" charset="-122"/>
                <a:cs typeface="Arial" pitchFamily="34" charset="-120"/>
              </a:rPr>
              <a:t>Tuyên truyền</a:t>
            </a:r>
            <a:endParaRPr lang="en-US" sz="1867" dirty="0"/>
          </a:p>
        </p:txBody>
      </p:sp>
      <p:sp>
        <p:nvSpPr>
          <p:cNvPr id="9" name="Text 7"/>
          <p:cNvSpPr/>
          <p:nvPr/>
        </p:nvSpPr>
        <p:spPr>
          <a:xfrm>
            <a:off x="731520" y="2316480"/>
            <a:ext cx="3169920" cy="853440"/>
          </a:xfrm>
          <a:prstGeom prst="rect">
            <a:avLst/>
          </a:prstGeom>
          <a:noFill/>
          <a:ln/>
        </p:spPr>
        <p:txBody>
          <a:bodyPr wrap="square" lIns="0" tIns="0" rIns="0" bIns="0" rtlCol="0" anchor="ctr"/>
          <a:lstStyle/>
          <a:p>
            <a:r>
              <a:rPr lang="en-US" sz="1600" dirty="0">
                <a:solidFill>
                  <a:srgbClr val="6B6B6B"/>
                </a:solidFill>
                <a:latin typeface="Arial" pitchFamily="34" charset="0"/>
                <a:ea typeface="Arial" pitchFamily="34" charset="-122"/>
                <a:cs typeface="Arial" pitchFamily="34" charset="-120"/>
              </a:rPr>
              <a:t>Giúp hội viên hiểu đúng, giảm tâm lý e ngại công nghệ</a:t>
            </a:r>
            <a:endParaRPr lang="en-US" sz="1600" dirty="0"/>
          </a:p>
        </p:txBody>
      </p:sp>
      <p:sp>
        <p:nvSpPr>
          <p:cNvPr id="10" name="Shape 8"/>
          <p:cNvSpPr/>
          <p:nvPr/>
        </p:nvSpPr>
        <p:spPr>
          <a:xfrm>
            <a:off x="4328160" y="1341120"/>
            <a:ext cx="3657600" cy="2072640"/>
          </a:xfrm>
          <a:prstGeom prst="roundRect">
            <a:avLst>
              <a:gd name="adj" fmla="val 5882"/>
            </a:avLst>
          </a:prstGeom>
          <a:solidFill>
            <a:srgbClr val="F8F3E6"/>
          </a:solidFill>
          <a:ln/>
        </p:spPr>
        <p:txBody>
          <a:bodyPr/>
          <a:lstStyle/>
          <a:p>
            <a:endParaRPr lang="en-US"/>
          </a:p>
        </p:txBody>
      </p:sp>
      <p:sp>
        <p:nvSpPr>
          <p:cNvPr id="11" name="Shape 9"/>
          <p:cNvSpPr/>
          <p:nvPr/>
        </p:nvSpPr>
        <p:spPr>
          <a:xfrm>
            <a:off x="4328160" y="1341120"/>
            <a:ext cx="3657600" cy="97536"/>
          </a:xfrm>
          <a:prstGeom prst="rect">
            <a:avLst/>
          </a:prstGeom>
          <a:solidFill>
            <a:srgbClr val="C85A2E"/>
          </a:solidFill>
          <a:ln w="12700">
            <a:solidFill>
              <a:srgbClr val="333333"/>
            </a:solidFill>
            <a:prstDash val="solid"/>
          </a:ln>
        </p:spPr>
        <p:txBody>
          <a:bodyPr/>
          <a:lstStyle/>
          <a:p>
            <a:endParaRPr lang="en-US"/>
          </a:p>
        </p:txBody>
      </p:sp>
      <p:sp>
        <p:nvSpPr>
          <p:cNvPr id="12" name="Text 10"/>
          <p:cNvSpPr/>
          <p:nvPr/>
        </p:nvSpPr>
        <p:spPr>
          <a:xfrm>
            <a:off x="4572000" y="1706880"/>
            <a:ext cx="3169920" cy="487680"/>
          </a:xfrm>
          <a:prstGeom prst="rect">
            <a:avLst/>
          </a:prstGeom>
          <a:noFill/>
          <a:ln/>
        </p:spPr>
        <p:txBody>
          <a:bodyPr wrap="square" lIns="0" tIns="0" rIns="0" bIns="0" rtlCol="0" anchor="ctr"/>
          <a:lstStyle/>
          <a:p>
            <a:r>
              <a:rPr lang="en-US" sz="1867" b="1" dirty="0">
                <a:solidFill>
                  <a:srgbClr val="1A1A1A"/>
                </a:solidFill>
                <a:latin typeface="Arial" pitchFamily="34" charset="0"/>
                <a:ea typeface="Arial" pitchFamily="34" charset="-122"/>
                <a:cs typeface="Arial" pitchFamily="34" charset="-120"/>
              </a:rPr>
              <a:t>Khảo sát nhu cầu</a:t>
            </a:r>
            <a:endParaRPr lang="en-US" sz="1867" dirty="0"/>
          </a:p>
        </p:txBody>
      </p:sp>
      <p:sp>
        <p:nvSpPr>
          <p:cNvPr id="13" name="Text 11"/>
          <p:cNvSpPr/>
          <p:nvPr/>
        </p:nvSpPr>
        <p:spPr>
          <a:xfrm>
            <a:off x="4572000" y="2316480"/>
            <a:ext cx="3169920" cy="853440"/>
          </a:xfrm>
          <a:prstGeom prst="rect">
            <a:avLst/>
          </a:prstGeom>
          <a:noFill/>
          <a:ln/>
        </p:spPr>
        <p:txBody>
          <a:bodyPr wrap="square" lIns="0" tIns="0" rIns="0" bIns="0" rtlCol="0" anchor="ctr"/>
          <a:lstStyle/>
          <a:p>
            <a:r>
              <a:rPr lang="en-US" sz="1600" dirty="0">
                <a:solidFill>
                  <a:srgbClr val="6B6B6B"/>
                </a:solidFill>
                <a:latin typeface="Arial" pitchFamily="34" charset="0"/>
                <a:ea typeface="Arial" pitchFamily="34" charset="-122"/>
                <a:cs typeface="Arial" pitchFamily="34" charset="-120"/>
              </a:rPr>
              <a:t>Nắm kỹ năng và điều kiện sản xuất của hội viên</a:t>
            </a:r>
            <a:endParaRPr lang="en-US" sz="1600" dirty="0"/>
          </a:p>
        </p:txBody>
      </p:sp>
      <p:sp>
        <p:nvSpPr>
          <p:cNvPr id="14" name="Shape 12"/>
          <p:cNvSpPr/>
          <p:nvPr/>
        </p:nvSpPr>
        <p:spPr>
          <a:xfrm>
            <a:off x="8168640" y="1341120"/>
            <a:ext cx="3657600" cy="2072640"/>
          </a:xfrm>
          <a:prstGeom prst="roundRect">
            <a:avLst>
              <a:gd name="adj" fmla="val 5882"/>
            </a:avLst>
          </a:prstGeom>
          <a:solidFill>
            <a:srgbClr val="F8F3E6"/>
          </a:solidFill>
          <a:ln/>
        </p:spPr>
        <p:txBody>
          <a:bodyPr/>
          <a:lstStyle/>
          <a:p>
            <a:endParaRPr lang="en-US"/>
          </a:p>
        </p:txBody>
      </p:sp>
      <p:sp>
        <p:nvSpPr>
          <p:cNvPr id="15" name="Shape 13"/>
          <p:cNvSpPr/>
          <p:nvPr/>
        </p:nvSpPr>
        <p:spPr>
          <a:xfrm>
            <a:off x="8168640" y="1341120"/>
            <a:ext cx="3657600" cy="97536"/>
          </a:xfrm>
          <a:prstGeom prst="rect">
            <a:avLst/>
          </a:prstGeom>
          <a:solidFill>
            <a:srgbClr val="C85A2E"/>
          </a:solidFill>
          <a:ln w="12700">
            <a:solidFill>
              <a:srgbClr val="333333"/>
            </a:solidFill>
            <a:prstDash val="solid"/>
          </a:ln>
        </p:spPr>
        <p:txBody>
          <a:bodyPr/>
          <a:lstStyle/>
          <a:p>
            <a:endParaRPr lang="en-US"/>
          </a:p>
        </p:txBody>
      </p:sp>
      <p:sp>
        <p:nvSpPr>
          <p:cNvPr id="16" name="Text 14"/>
          <p:cNvSpPr/>
          <p:nvPr/>
        </p:nvSpPr>
        <p:spPr>
          <a:xfrm>
            <a:off x="8412480" y="1706880"/>
            <a:ext cx="3169920" cy="487680"/>
          </a:xfrm>
          <a:prstGeom prst="rect">
            <a:avLst/>
          </a:prstGeom>
          <a:noFill/>
          <a:ln/>
        </p:spPr>
        <p:txBody>
          <a:bodyPr wrap="square" lIns="0" tIns="0" rIns="0" bIns="0" rtlCol="0" anchor="ctr"/>
          <a:lstStyle/>
          <a:p>
            <a:r>
              <a:rPr lang="en-US" sz="1867" b="1" dirty="0">
                <a:solidFill>
                  <a:srgbClr val="1A1A1A"/>
                </a:solidFill>
                <a:latin typeface="Arial" pitchFamily="34" charset="0"/>
                <a:ea typeface="Arial" pitchFamily="34" charset="-122"/>
                <a:cs typeface="Arial" pitchFamily="34" charset="-120"/>
              </a:rPr>
              <a:t>Tập huấn thực hành</a:t>
            </a:r>
            <a:endParaRPr lang="en-US" sz="1867" dirty="0"/>
          </a:p>
        </p:txBody>
      </p:sp>
      <p:sp>
        <p:nvSpPr>
          <p:cNvPr id="17" name="Text 15"/>
          <p:cNvSpPr/>
          <p:nvPr/>
        </p:nvSpPr>
        <p:spPr>
          <a:xfrm>
            <a:off x="8412480" y="2316480"/>
            <a:ext cx="3169920" cy="853440"/>
          </a:xfrm>
          <a:prstGeom prst="rect">
            <a:avLst/>
          </a:prstGeom>
          <a:noFill/>
          <a:ln/>
        </p:spPr>
        <p:txBody>
          <a:bodyPr wrap="square" lIns="0" tIns="0" rIns="0" bIns="0" rtlCol="0" anchor="ctr"/>
          <a:lstStyle/>
          <a:p>
            <a:r>
              <a:rPr lang="en-US" sz="1600" dirty="0">
                <a:solidFill>
                  <a:srgbClr val="6B6B6B"/>
                </a:solidFill>
                <a:latin typeface="Arial" pitchFamily="34" charset="0"/>
                <a:ea typeface="Arial" pitchFamily="34" charset="-122"/>
                <a:cs typeface="Arial" pitchFamily="34" charset="-120"/>
              </a:rPr>
              <a:t>Hướng dẫn trên điện thoại, bảo mật, phòng tránh lừa đảo</a:t>
            </a:r>
            <a:endParaRPr lang="en-US" sz="1600" dirty="0"/>
          </a:p>
        </p:txBody>
      </p:sp>
      <p:sp>
        <p:nvSpPr>
          <p:cNvPr id="18" name="Shape 16"/>
          <p:cNvSpPr/>
          <p:nvPr/>
        </p:nvSpPr>
        <p:spPr>
          <a:xfrm>
            <a:off x="487680" y="3657600"/>
            <a:ext cx="3657600" cy="2072640"/>
          </a:xfrm>
          <a:prstGeom prst="roundRect">
            <a:avLst>
              <a:gd name="adj" fmla="val 5882"/>
            </a:avLst>
          </a:prstGeom>
          <a:solidFill>
            <a:srgbClr val="F8F3E6"/>
          </a:solidFill>
          <a:ln/>
        </p:spPr>
        <p:txBody>
          <a:bodyPr/>
          <a:lstStyle/>
          <a:p>
            <a:endParaRPr lang="en-US"/>
          </a:p>
        </p:txBody>
      </p:sp>
      <p:sp>
        <p:nvSpPr>
          <p:cNvPr id="19" name="Shape 17"/>
          <p:cNvSpPr/>
          <p:nvPr/>
        </p:nvSpPr>
        <p:spPr>
          <a:xfrm>
            <a:off x="487680" y="3657600"/>
            <a:ext cx="3657600" cy="97536"/>
          </a:xfrm>
          <a:prstGeom prst="rect">
            <a:avLst/>
          </a:prstGeom>
          <a:solidFill>
            <a:srgbClr val="C85A2E"/>
          </a:solidFill>
          <a:ln w="12700">
            <a:solidFill>
              <a:srgbClr val="333333"/>
            </a:solidFill>
            <a:prstDash val="solid"/>
          </a:ln>
        </p:spPr>
        <p:txBody>
          <a:bodyPr/>
          <a:lstStyle/>
          <a:p>
            <a:endParaRPr lang="en-US"/>
          </a:p>
        </p:txBody>
      </p:sp>
      <p:sp>
        <p:nvSpPr>
          <p:cNvPr id="20" name="Text 18"/>
          <p:cNvSpPr/>
          <p:nvPr/>
        </p:nvSpPr>
        <p:spPr>
          <a:xfrm>
            <a:off x="731520" y="4023360"/>
            <a:ext cx="3169920" cy="487680"/>
          </a:xfrm>
          <a:prstGeom prst="rect">
            <a:avLst/>
          </a:prstGeom>
          <a:noFill/>
          <a:ln/>
        </p:spPr>
        <p:txBody>
          <a:bodyPr wrap="square" lIns="0" tIns="0" rIns="0" bIns="0" rtlCol="0" anchor="ctr"/>
          <a:lstStyle/>
          <a:p>
            <a:r>
              <a:rPr lang="en-US" sz="1867" b="1" dirty="0">
                <a:solidFill>
                  <a:srgbClr val="1A1A1A"/>
                </a:solidFill>
                <a:latin typeface="Arial" pitchFamily="34" charset="0"/>
                <a:ea typeface="Arial" pitchFamily="34" charset="-122"/>
                <a:cs typeface="Arial" pitchFamily="34" charset="-120"/>
              </a:rPr>
              <a:t>Kết nối đối tác</a:t>
            </a:r>
            <a:endParaRPr lang="en-US" sz="1867" dirty="0"/>
          </a:p>
        </p:txBody>
      </p:sp>
      <p:sp>
        <p:nvSpPr>
          <p:cNvPr id="21" name="Text 19"/>
          <p:cNvSpPr/>
          <p:nvPr/>
        </p:nvSpPr>
        <p:spPr>
          <a:xfrm>
            <a:off x="731520" y="4632960"/>
            <a:ext cx="3169920" cy="853440"/>
          </a:xfrm>
          <a:prstGeom prst="rect">
            <a:avLst/>
          </a:prstGeom>
          <a:noFill/>
          <a:ln/>
        </p:spPr>
        <p:txBody>
          <a:bodyPr wrap="square" lIns="0" tIns="0" rIns="0" bIns="0" rtlCol="0" anchor="ctr"/>
          <a:lstStyle/>
          <a:p>
            <a:r>
              <a:rPr lang="en-US" sz="1600" dirty="0">
                <a:solidFill>
                  <a:srgbClr val="6B6B6B"/>
                </a:solidFill>
                <a:latin typeface="Arial" pitchFamily="34" charset="0"/>
                <a:ea typeface="Arial" pitchFamily="34" charset="-122"/>
                <a:cs typeface="Arial" pitchFamily="34" charset="-120"/>
              </a:rPr>
              <a:t>Cơ quan chuyên môn, DN công nghệ, ngân hàng, HTX, thu mua</a:t>
            </a:r>
            <a:endParaRPr lang="en-US" sz="1600" dirty="0"/>
          </a:p>
        </p:txBody>
      </p:sp>
      <p:sp>
        <p:nvSpPr>
          <p:cNvPr id="22" name="Shape 20"/>
          <p:cNvSpPr/>
          <p:nvPr/>
        </p:nvSpPr>
        <p:spPr>
          <a:xfrm>
            <a:off x="4328160" y="3657600"/>
            <a:ext cx="3657600" cy="2072640"/>
          </a:xfrm>
          <a:prstGeom prst="roundRect">
            <a:avLst>
              <a:gd name="adj" fmla="val 5882"/>
            </a:avLst>
          </a:prstGeom>
          <a:solidFill>
            <a:srgbClr val="F8F3E6"/>
          </a:solidFill>
          <a:ln/>
        </p:spPr>
        <p:txBody>
          <a:bodyPr/>
          <a:lstStyle/>
          <a:p>
            <a:endParaRPr lang="en-US"/>
          </a:p>
        </p:txBody>
      </p:sp>
      <p:sp>
        <p:nvSpPr>
          <p:cNvPr id="23" name="Shape 21"/>
          <p:cNvSpPr/>
          <p:nvPr/>
        </p:nvSpPr>
        <p:spPr>
          <a:xfrm>
            <a:off x="4328160" y="3657600"/>
            <a:ext cx="3657600" cy="97536"/>
          </a:xfrm>
          <a:prstGeom prst="rect">
            <a:avLst/>
          </a:prstGeom>
          <a:solidFill>
            <a:srgbClr val="C85A2E"/>
          </a:solidFill>
          <a:ln w="12700">
            <a:solidFill>
              <a:srgbClr val="333333"/>
            </a:solidFill>
            <a:prstDash val="solid"/>
          </a:ln>
        </p:spPr>
        <p:txBody>
          <a:bodyPr/>
          <a:lstStyle/>
          <a:p>
            <a:endParaRPr lang="en-US"/>
          </a:p>
        </p:txBody>
      </p:sp>
      <p:sp>
        <p:nvSpPr>
          <p:cNvPr id="24" name="Text 22"/>
          <p:cNvSpPr/>
          <p:nvPr/>
        </p:nvSpPr>
        <p:spPr>
          <a:xfrm>
            <a:off x="4572000" y="4023360"/>
            <a:ext cx="3169920" cy="487680"/>
          </a:xfrm>
          <a:prstGeom prst="rect">
            <a:avLst/>
          </a:prstGeom>
          <a:noFill/>
          <a:ln/>
        </p:spPr>
        <p:txBody>
          <a:bodyPr wrap="square" lIns="0" tIns="0" rIns="0" bIns="0" rtlCol="0" anchor="ctr"/>
          <a:lstStyle/>
          <a:p>
            <a:r>
              <a:rPr lang="en-US" sz="1867" b="1" dirty="0">
                <a:solidFill>
                  <a:srgbClr val="1A1A1A"/>
                </a:solidFill>
                <a:latin typeface="Arial" pitchFamily="34" charset="0"/>
                <a:ea typeface="Arial" pitchFamily="34" charset="-122"/>
                <a:cs typeface="Arial" pitchFamily="34" charset="-120"/>
              </a:rPr>
              <a:t>Hỗ trợ quảng bá</a:t>
            </a:r>
            <a:endParaRPr lang="en-US" sz="1867" dirty="0"/>
          </a:p>
        </p:txBody>
      </p:sp>
      <p:sp>
        <p:nvSpPr>
          <p:cNvPr id="25" name="Text 23"/>
          <p:cNvSpPr/>
          <p:nvPr/>
        </p:nvSpPr>
        <p:spPr>
          <a:xfrm>
            <a:off x="4572000" y="4632960"/>
            <a:ext cx="3169920" cy="853440"/>
          </a:xfrm>
          <a:prstGeom prst="rect">
            <a:avLst/>
          </a:prstGeom>
          <a:noFill/>
          <a:ln/>
        </p:spPr>
        <p:txBody>
          <a:bodyPr wrap="square" lIns="0" tIns="0" rIns="0" bIns="0" rtlCol="0" anchor="ctr"/>
          <a:lstStyle/>
          <a:p>
            <a:r>
              <a:rPr lang="en-US" sz="1600" dirty="0">
                <a:solidFill>
                  <a:srgbClr val="6B6B6B"/>
                </a:solidFill>
                <a:latin typeface="Arial" pitchFamily="34" charset="0"/>
                <a:ea typeface="Arial" pitchFamily="34" charset="-122"/>
                <a:cs typeface="Arial" pitchFamily="34" charset="-120"/>
              </a:rPr>
              <a:t>Hồ sơ sản phẩm, ghi chép sản xuất và truy xuất nguồn gốc</a:t>
            </a:r>
            <a:endParaRPr lang="en-US" sz="1600" dirty="0"/>
          </a:p>
        </p:txBody>
      </p:sp>
      <p:sp>
        <p:nvSpPr>
          <p:cNvPr id="26" name="Shape 24"/>
          <p:cNvSpPr/>
          <p:nvPr/>
        </p:nvSpPr>
        <p:spPr>
          <a:xfrm>
            <a:off x="8168640" y="3657600"/>
            <a:ext cx="3657600" cy="2072640"/>
          </a:xfrm>
          <a:prstGeom prst="roundRect">
            <a:avLst>
              <a:gd name="adj" fmla="val 5882"/>
            </a:avLst>
          </a:prstGeom>
          <a:solidFill>
            <a:srgbClr val="F8F3E6"/>
          </a:solidFill>
          <a:ln/>
        </p:spPr>
        <p:txBody>
          <a:bodyPr/>
          <a:lstStyle/>
          <a:p>
            <a:endParaRPr lang="en-US"/>
          </a:p>
        </p:txBody>
      </p:sp>
      <p:sp>
        <p:nvSpPr>
          <p:cNvPr id="27" name="Shape 25"/>
          <p:cNvSpPr/>
          <p:nvPr/>
        </p:nvSpPr>
        <p:spPr>
          <a:xfrm>
            <a:off x="8168640" y="3657600"/>
            <a:ext cx="3657600" cy="97536"/>
          </a:xfrm>
          <a:prstGeom prst="rect">
            <a:avLst/>
          </a:prstGeom>
          <a:solidFill>
            <a:srgbClr val="C85A2E"/>
          </a:solidFill>
          <a:ln w="12700">
            <a:solidFill>
              <a:srgbClr val="333333"/>
            </a:solidFill>
            <a:prstDash val="solid"/>
          </a:ln>
        </p:spPr>
        <p:txBody>
          <a:bodyPr/>
          <a:lstStyle/>
          <a:p>
            <a:endParaRPr lang="en-US"/>
          </a:p>
        </p:txBody>
      </p:sp>
      <p:sp>
        <p:nvSpPr>
          <p:cNvPr id="28" name="Text 26"/>
          <p:cNvSpPr/>
          <p:nvPr/>
        </p:nvSpPr>
        <p:spPr>
          <a:xfrm>
            <a:off x="8412480" y="4023360"/>
            <a:ext cx="3169920" cy="487680"/>
          </a:xfrm>
          <a:prstGeom prst="rect">
            <a:avLst/>
          </a:prstGeom>
          <a:noFill/>
          <a:ln/>
        </p:spPr>
        <p:txBody>
          <a:bodyPr wrap="square" lIns="0" tIns="0" rIns="0" bIns="0" rtlCol="0" anchor="ctr"/>
          <a:lstStyle/>
          <a:p>
            <a:r>
              <a:rPr lang="en-US" sz="1867" b="1" dirty="0">
                <a:solidFill>
                  <a:srgbClr val="1A1A1A"/>
                </a:solidFill>
                <a:latin typeface="Arial" pitchFamily="34" charset="0"/>
                <a:ea typeface="Arial" pitchFamily="34" charset="-122"/>
                <a:cs typeface="Arial" pitchFamily="34" charset="-120"/>
              </a:rPr>
              <a:t>Nhân rộng mô hình</a:t>
            </a:r>
            <a:endParaRPr lang="en-US" sz="1867" dirty="0"/>
          </a:p>
        </p:txBody>
      </p:sp>
      <p:sp>
        <p:nvSpPr>
          <p:cNvPr id="29" name="Text 27"/>
          <p:cNvSpPr/>
          <p:nvPr/>
        </p:nvSpPr>
        <p:spPr>
          <a:xfrm>
            <a:off x="8412480" y="4632960"/>
            <a:ext cx="3169920" cy="853440"/>
          </a:xfrm>
          <a:prstGeom prst="rect">
            <a:avLst/>
          </a:prstGeom>
          <a:noFill/>
          <a:ln/>
        </p:spPr>
        <p:txBody>
          <a:bodyPr wrap="square" lIns="0" tIns="0" rIns="0" bIns="0" rtlCol="0" anchor="ctr"/>
          <a:lstStyle/>
          <a:p>
            <a:r>
              <a:rPr lang="en-US" sz="1600" dirty="0">
                <a:solidFill>
                  <a:srgbClr val="6B6B6B"/>
                </a:solidFill>
                <a:latin typeface="Arial" pitchFamily="34" charset="0"/>
                <a:ea typeface="Arial" pitchFamily="34" charset="-122"/>
                <a:cs typeface="Arial" pitchFamily="34" charset="-120"/>
              </a:rPr>
              <a:t>Phát hiện mô hình hiệu quả, đánh giá và nhân rộng phù hợp</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t="-6000" b="-6000"/>
          </a:stretch>
        </a:blipFill>
        <a:effectLst/>
      </p:bgPr>
    </p:bg>
    <p:spTree>
      <p:nvGrpSpPr>
        <p:cNvPr id="1" name="">
          <a:extLst>
            <a:ext uri="{FF2B5EF4-FFF2-40B4-BE49-F238E27FC236}">
              <a16:creationId xmlns:a16="http://schemas.microsoft.com/office/drawing/2014/main" id="{C17CCE87-3762-B7D6-1933-0FFABD358375}"/>
            </a:ext>
          </a:extLst>
        </p:cNvPr>
        <p:cNvGrpSpPr/>
        <p:nvPr/>
      </p:nvGrpSpPr>
      <p:grpSpPr>
        <a:xfrm>
          <a:off x="0" y="0"/>
          <a:ext cx="0" cy="0"/>
          <a:chOff x="0" y="0"/>
          <a:chExt cx="0" cy="0"/>
        </a:xfrm>
      </p:grpSpPr>
      <p:sp>
        <p:nvSpPr>
          <p:cNvPr id="8" name="Hexagon 7">
            <a:extLst>
              <a:ext uri="{FF2B5EF4-FFF2-40B4-BE49-F238E27FC236}">
                <a16:creationId xmlns:a16="http://schemas.microsoft.com/office/drawing/2014/main" id="{9EB59663-0561-F54A-B79D-4469AFE5419E}"/>
              </a:ext>
            </a:extLst>
          </p:cNvPr>
          <p:cNvSpPr/>
          <p:nvPr/>
        </p:nvSpPr>
        <p:spPr>
          <a:xfrm>
            <a:off x="1800809" y="2761862"/>
            <a:ext cx="8388220" cy="1166326"/>
          </a:xfrm>
          <a:prstGeom prst="hexag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THẢO</a:t>
            </a:r>
            <a:r>
              <a:rPr kumimoji="0" lang="en-US" sz="36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 </a:t>
            </a:r>
            <a:r>
              <a:rPr kumimoji="0" lang="en-US" sz="3600" b="1" i="0" u="none" strike="noStrike" kern="1200" cap="none" spc="0" normalizeH="0" baseline="0" noProof="0" dirty="0" err="1">
                <a:ln>
                  <a:noFill/>
                </a:ln>
                <a:solidFill>
                  <a:prstClr val="white"/>
                </a:solidFill>
                <a:effectLst/>
                <a:uLnTx/>
                <a:uFillTx/>
                <a:latin typeface="Times New Roman" panose="02020603050405020304" pitchFamily="18" charset="0"/>
                <a:ea typeface="+mn-ea"/>
                <a:cs typeface="Times New Roman" panose="02020603050405020304" pitchFamily="18" charset="0"/>
              </a:rPr>
              <a:t>LUẬN</a:t>
            </a:r>
            <a:endParaRPr kumimoji="0" lang="en-SG" sz="3600" b="1"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pic>
        <p:nvPicPr>
          <p:cNvPr id="10" name="Picture 9">
            <a:extLst>
              <a:ext uri="{FF2B5EF4-FFF2-40B4-BE49-F238E27FC236}">
                <a16:creationId xmlns:a16="http://schemas.microsoft.com/office/drawing/2014/main" id="{C71966C3-5559-8453-BA9C-E213A9A8E1A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600" b="99800" l="9576" r="84657">
                        <a14:foregroundMark x1="49510" y1="80800" x2="49510" y2="80800"/>
                      </a14:backgroundRemoval>
                    </a14:imgEffect>
                  </a14:imgLayer>
                </a14:imgProps>
              </a:ext>
            </a:extLst>
          </a:blip>
          <a:stretch>
            <a:fillRect/>
          </a:stretch>
        </p:blipFill>
        <p:spPr>
          <a:xfrm>
            <a:off x="5031289" y="-39259"/>
            <a:ext cx="1714744" cy="763816"/>
          </a:xfrm>
          <a:prstGeom prst="rect">
            <a:avLst/>
          </a:prstGeom>
          <a:ln>
            <a:noFill/>
          </a:ln>
          <a:effectLst>
            <a:glow rad="101600">
              <a:srgbClr val="FFFF00">
                <a:alpha val="40000"/>
              </a:srgbClr>
            </a:glow>
          </a:effectLst>
        </p:spPr>
      </p:pic>
      <p:sp>
        <p:nvSpPr>
          <p:cNvPr id="11" name="Rectangle 10">
            <a:extLst>
              <a:ext uri="{FF2B5EF4-FFF2-40B4-BE49-F238E27FC236}">
                <a16:creationId xmlns:a16="http://schemas.microsoft.com/office/drawing/2014/main" id="{4B4796BB-6A33-012E-6FB6-B38B06971EDC}"/>
              </a:ext>
            </a:extLst>
          </p:cNvPr>
          <p:cNvSpPr/>
          <p:nvPr/>
        </p:nvSpPr>
        <p:spPr>
          <a:xfrm>
            <a:off x="2947554" y="770065"/>
            <a:ext cx="6296916" cy="861774"/>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mn-cs"/>
              </a:rPr>
              <a:t>HỘI NÔNG DÂN PHƯỜNG BÌNH PHƯỚC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5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Times New Roman" panose="02020603050405020304" pitchFamily="18" charset="0"/>
                <a:ea typeface="+mn-ea"/>
                <a:cs typeface="+mn-cs"/>
              </a:rPr>
              <a:t>Đối với Hội viên nông dân</a:t>
            </a:r>
            <a:endParaRPr kumimoji="0" lang="en-US" sz="2500" b="1" i="0" u="none" strike="noStrike" kern="1200" cap="none" spc="0" normalizeH="0" baseline="0" noProof="0" dirty="0">
              <a:ln w="0"/>
              <a:solidFill>
                <a:srgbClr val="FF0000"/>
              </a:solidFill>
              <a:effectLst>
                <a:outerShdw blurRad="38100" dist="19050" dir="2700000" algn="tl" rotWithShape="0">
                  <a:prstClr val="black">
                    <a:alpha val="40000"/>
                  </a:prstClr>
                </a:outerShdw>
              </a:effectLst>
              <a:uLnTx/>
              <a:uFillTx/>
              <a:latin typeface="Calibri"/>
              <a:ea typeface="+mn-ea"/>
              <a:cs typeface="+mn-cs"/>
            </a:endParaRPr>
          </a:p>
        </p:txBody>
      </p:sp>
    </p:spTree>
    <p:extLst>
      <p:ext uri="{BB962C8B-B14F-4D97-AF65-F5344CB8AC3E}">
        <p14:creationId xmlns:p14="http://schemas.microsoft.com/office/powerpoint/2010/main" val="36955891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35000" y="514351"/>
            <a:ext cx="9525000" cy="448841"/>
          </a:xfrm>
          <a:prstGeom prst="rect">
            <a:avLst/>
          </a:prstGeom>
        </p:spPr>
        <p:txBody>
          <a:bodyPr lIns="0" tIns="0" rIns="0" bIns="0" rtlCol="0" anchor="t">
            <a:spAutoFit/>
          </a:bodyPr>
          <a:lstStyle/>
          <a:p>
            <a:pPr>
              <a:lnSpc>
                <a:spcPts val="3465"/>
              </a:lnSpc>
            </a:pPr>
            <a:r>
              <a:rPr lang="en-US" sz="3300" b="1">
                <a:solidFill>
                  <a:srgbClr val="17352C"/>
                </a:solidFill>
                <a:latin typeface="Be Vietnam Ultra-Bold"/>
                <a:ea typeface="Be Vietnam Ultra-Bold"/>
                <a:cs typeface="Be Vietnam Ultra-Bold"/>
                <a:sym typeface="Be Vietnam Ultra-Bold"/>
              </a:rPr>
              <a:t>Hội Nông Dân: Cầu Nối Của Chuyển Đổi Số</a:t>
            </a:r>
          </a:p>
        </p:txBody>
      </p:sp>
      <p:sp>
        <p:nvSpPr>
          <p:cNvPr id="3" name="AutoShape 3"/>
          <p:cNvSpPr/>
          <p:nvPr/>
        </p:nvSpPr>
        <p:spPr>
          <a:xfrm>
            <a:off x="3238500" y="2984500"/>
            <a:ext cx="1016000" cy="349250"/>
          </a:xfrm>
          <a:prstGeom prst="line">
            <a:avLst/>
          </a:prstGeom>
          <a:ln w="47625" cap="flat">
            <a:solidFill>
              <a:srgbClr val="103C2F"/>
            </a:solidFill>
            <a:prstDash val="solid"/>
            <a:headEnd type="none" w="sm" len="sm"/>
            <a:tailEnd type="none" w="sm" len="sm"/>
          </a:ln>
        </p:spPr>
        <p:txBody>
          <a:bodyPr/>
          <a:lstStyle/>
          <a:p>
            <a:endParaRPr lang="en-US"/>
          </a:p>
        </p:txBody>
      </p:sp>
      <p:sp>
        <p:nvSpPr>
          <p:cNvPr id="4" name="AutoShape 4"/>
          <p:cNvSpPr/>
          <p:nvPr/>
        </p:nvSpPr>
        <p:spPr>
          <a:xfrm flipV="1">
            <a:off x="7937500" y="2984500"/>
            <a:ext cx="1016000" cy="349250"/>
          </a:xfrm>
          <a:prstGeom prst="line">
            <a:avLst/>
          </a:prstGeom>
          <a:ln w="47625" cap="flat">
            <a:solidFill>
              <a:srgbClr val="103C2F"/>
            </a:solidFill>
            <a:prstDash val="solid"/>
            <a:headEnd type="none" w="sm" len="sm"/>
            <a:tailEnd type="none" w="sm" len="sm"/>
          </a:ln>
        </p:spPr>
        <p:txBody>
          <a:bodyPr/>
          <a:lstStyle/>
          <a:p>
            <a:endParaRPr lang="en-US"/>
          </a:p>
        </p:txBody>
      </p:sp>
      <p:sp>
        <p:nvSpPr>
          <p:cNvPr id="5" name="AutoShape 5"/>
          <p:cNvSpPr/>
          <p:nvPr/>
        </p:nvSpPr>
        <p:spPr>
          <a:xfrm>
            <a:off x="6096000" y="4127500"/>
            <a:ext cx="0" cy="349250"/>
          </a:xfrm>
          <a:prstGeom prst="line">
            <a:avLst/>
          </a:prstGeom>
          <a:ln w="47625" cap="flat">
            <a:solidFill>
              <a:srgbClr val="103C2F"/>
            </a:solidFill>
            <a:prstDash val="solid"/>
            <a:headEnd type="none" w="sm" len="sm"/>
            <a:tailEnd type="none" w="sm" len="sm"/>
          </a:ln>
        </p:spPr>
        <p:txBody>
          <a:bodyPr/>
          <a:lstStyle/>
          <a:p>
            <a:endParaRPr lang="en-US"/>
          </a:p>
        </p:txBody>
      </p:sp>
      <p:grpSp>
        <p:nvGrpSpPr>
          <p:cNvPr id="6" name="Group 6"/>
          <p:cNvGrpSpPr/>
          <p:nvPr/>
        </p:nvGrpSpPr>
        <p:grpSpPr>
          <a:xfrm>
            <a:off x="3937000" y="2317750"/>
            <a:ext cx="4318000" cy="1841500"/>
            <a:chOff x="0" y="0"/>
            <a:chExt cx="8636000" cy="3683000"/>
          </a:xfrm>
        </p:grpSpPr>
        <p:sp>
          <p:nvSpPr>
            <p:cNvPr id="7" name="Freeform 7"/>
            <p:cNvSpPr/>
            <p:nvPr/>
          </p:nvSpPr>
          <p:spPr>
            <a:xfrm>
              <a:off x="0" y="0"/>
              <a:ext cx="8636000" cy="3683000"/>
            </a:xfrm>
            <a:custGeom>
              <a:avLst/>
              <a:gdLst/>
              <a:ahLst/>
              <a:cxnLst/>
              <a:rect l="l" t="t" r="r" b="b"/>
              <a:pathLst>
                <a:path w="8636000" h="3683000">
                  <a:moveTo>
                    <a:pt x="0" y="0"/>
                  </a:moveTo>
                  <a:lnTo>
                    <a:pt x="8636000" y="0"/>
                  </a:lnTo>
                  <a:lnTo>
                    <a:pt x="8636000" y="3683000"/>
                  </a:lnTo>
                  <a:lnTo>
                    <a:pt x="0" y="3683000"/>
                  </a:lnTo>
                  <a:close/>
                </a:path>
              </a:pathLst>
            </a:custGeom>
            <a:solidFill>
              <a:srgbClr val="103C2F"/>
            </a:solidFill>
            <a:ln cap="sq">
              <a:noFill/>
              <a:prstDash val="solid"/>
              <a:miter/>
            </a:ln>
          </p:spPr>
          <p:txBody>
            <a:bodyPr/>
            <a:lstStyle/>
            <a:p>
              <a:endParaRPr lang="en-US"/>
            </a:p>
          </p:txBody>
        </p:sp>
        <p:sp>
          <p:nvSpPr>
            <p:cNvPr id="8" name="TextBox 8"/>
            <p:cNvSpPr txBox="1"/>
            <p:nvPr/>
          </p:nvSpPr>
          <p:spPr>
            <a:xfrm>
              <a:off x="0" y="-38100"/>
              <a:ext cx="8636000" cy="3721100"/>
            </a:xfrm>
            <a:prstGeom prst="rect">
              <a:avLst/>
            </a:prstGeom>
          </p:spPr>
          <p:txBody>
            <a:bodyPr lIns="33867" tIns="33867" rIns="33867" bIns="33867" rtlCol="0" anchor="ctr"/>
            <a:lstStyle/>
            <a:p>
              <a:pPr>
                <a:lnSpc>
                  <a:spcPts val="1119"/>
                </a:lnSpc>
              </a:pPr>
              <a:endParaRPr sz="1200"/>
            </a:p>
          </p:txBody>
        </p:sp>
      </p:grpSp>
      <p:sp>
        <p:nvSpPr>
          <p:cNvPr id="9" name="TextBox 9"/>
          <p:cNvSpPr txBox="1"/>
          <p:nvPr/>
        </p:nvSpPr>
        <p:spPr>
          <a:xfrm>
            <a:off x="4254500" y="2762250"/>
            <a:ext cx="3683000" cy="615553"/>
          </a:xfrm>
          <a:prstGeom prst="rect">
            <a:avLst/>
          </a:prstGeom>
        </p:spPr>
        <p:txBody>
          <a:bodyPr lIns="0" tIns="0" rIns="0" bIns="0" rtlCol="0" anchor="t">
            <a:spAutoFit/>
          </a:bodyPr>
          <a:lstStyle/>
          <a:p>
            <a:pPr algn="ctr">
              <a:lnSpc>
                <a:spcPts val="2415"/>
              </a:lnSpc>
            </a:pPr>
            <a:r>
              <a:rPr lang="en-US" sz="2300" b="1">
                <a:solidFill>
                  <a:srgbClr val="FFFFFF"/>
                </a:solidFill>
                <a:latin typeface="Be Vietnam Ultra-Bold"/>
                <a:ea typeface="Be Vietnam Ultra-Bold"/>
                <a:cs typeface="Be Vietnam Ultra-Bold"/>
                <a:sym typeface="Be Vietnam Ultra-Bold"/>
              </a:rPr>
              <a:t>HỘI NÔNG DÂN</a:t>
            </a:r>
          </a:p>
          <a:p>
            <a:pPr algn="ctr">
              <a:lnSpc>
                <a:spcPts val="2415"/>
              </a:lnSpc>
            </a:pPr>
            <a:r>
              <a:rPr lang="en-US" sz="2300" b="1">
                <a:solidFill>
                  <a:srgbClr val="FFFFFF"/>
                </a:solidFill>
                <a:latin typeface="Be Vietnam Ultra-Bold"/>
                <a:ea typeface="Be Vietnam Ultra-Bold"/>
                <a:cs typeface="Be Vietnam Ultra-Bold"/>
                <a:sym typeface="Be Vietnam Ultra-Bold"/>
              </a:rPr>
              <a:t>PHƯỜNG BÌNH PHƯỚC</a:t>
            </a:r>
          </a:p>
        </p:txBody>
      </p:sp>
      <p:grpSp>
        <p:nvGrpSpPr>
          <p:cNvPr id="10" name="Group 10"/>
          <p:cNvGrpSpPr/>
          <p:nvPr/>
        </p:nvGrpSpPr>
        <p:grpSpPr>
          <a:xfrm>
            <a:off x="508000" y="1841500"/>
            <a:ext cx="2857500" cy="1905000"/>
            <a:chOff x="0" y="0"/>
            <a:chExt cx="5715000" cy="3810000"/>
          </a:xfrm>
        </p:grpSpPr>
        <p:sp>
          <p:nvSpPr>
            <p:cNvPr id="11" name="Freeform 11"/>
            <p:cNvSpPr/>
            <p:nvPr/>
          </p:nvSpPr>
          <p:spPr>
            <a:xfrm>
              <a:off x="0" y="0"/>
              <a:ext cx="5715000" cy="3810000"/>
            </a:xfrm>
            <a:custGeom>
              <a:avLst/>
              <a:gdLst/>
              <a:ahLst/>
              <a:cxnLst/>
              <a:rect l="l" t="t" r="r" b="b"/>
              <a:pathLst>
                <a:path w="5715000" h="3810000">
                  <a:moveTo>
                    <a:pt x="0" y="0"/>
                  </a:moveTo>
                  <a:lnTo>
                    <a:pt x="5715000" y="0"/>
                  </a:lnTo>
                  <a:lnTo>
                    <a:pt x="5715000" y="3810000"/>
                  </a:lnTo>
                  <a:lnTo>
                    <a:pt x="0" y="3810000"/>
                  </a:lnTo>
                  <a:close/>
                </a:path>
              </a:pathLst>
            </a:custGeom>
            <a:solidFill>
              <a:srgbClr val="DFE9D2"/>
            </a:solidFill>
            <a:ln cap="sq">
              <a:noFill/>
              <a:prstDash val="solid"/>
              <a:miter/>
            </a:ln>
          </p:spPr>
          <p:txBody>
            <a:bodyPr/>
            <a:lstStyle/>
            <a:p>
              <a:endParaRPr lang="en-US"/>
            </a:p>
          </p:txBody>
        </p:sp>
        <p:sp>
          <p:nvSpPr>
            <p:cNvPr id="12" name="TextBox 12"/>
            <p:cNvSpPr txBox="1"/>
            <p:nvPr/>
          </p:nvSpPr>
          <p:spPr>
            <a:xfrm>
              <a:off x="0" y="-38100"/>
              <a:ext cx="5715000" cy="3848100"/>
            </a:xfrm>
            <a:prstGeom prst="rect">
              <a:avLst/>
            </a:prstGeom>
          </p:spPr>
          <p:txBody>
            <a:bodyPr lIns="33867" tIns="33867" rIns="33867" bIns="33867" rtlCol="0" anchor="ctr"/>
            <a:lstStyle/>
            <a:p>
              <a:pPr>
                <a:lnSpc>
                  <a:spcPts val="1119"/>
                </a:lnSpc>
              </a:pPr>
              <a:endParaRPr sz="1200"/>
            </a:p>
          </p:txBody>
        </p:sp>
      </p:grpSp>
      <p:sp>
        <p:nvSpPr>
          <p:cNvPr id="13" name="TextBox 13"/>
          <p:cNvSpPr txBox="1"/>
          <p:nvPr/>
        </p:nvSpPr>
        <p:spPr>
          <a:xfrm>
            <a:off x="698500" y="2146300"/>
            <a:ext cx="2476500" cy="205184"/>
          </a:xfrm>
          <a:prstGeom prst="rect">
            <a:avLst/>
          </a:prstGeom>
        </p:spPr>
        <p:txBody>
          <a:bodyPr lIns="0" tIns="0" rIns="0" bIns="0" rtlCol="0" anchor="t">
            <a:spAutoFit/>
          </a:bodyPr>
          <a:lstStyle/>
          <a:p>
            <a:pPr algn="ctr">
              <a:lnSpc>
                <a:spcPts val="1627"/>
              </a:lnSpc>
            </a:pPr>
            <a:r>
              <a:rPr lang="en-US" sz="1550" b="1">
                <a:solidFill>
                  <a:srgbClr val="17352C"/>
                </a:solidFill>
                <a:latin typeface="Be Vietnam Ultra-Bold"/>
                <a:ea typeface="Be Vietnam Ultra-Bold"/>
                <a:cs typeface="Be Vietnam Ultra-Bold"/>
                <a:sym typeface="Be Vietnam Ultra-Bold"/>
              </a:rPr>
              <a:t>TẬP HUẤN</a:t>
            </a:r>
          </a:p>
        </p:txBody>
      </p:sp>
      <p:sp>
        <p:nvSpPr>
          <p:cNvPr id="14" name="TextBox 14"/>
          <p:cNvSpPr txBox="1"/>
          <p:nvPr/>
        </p:nvSpPr>
        <p:spPr>
          <a:xfrm>
            <a:off x="698500" y="2584450"/>
            <a:ext cx="2476500" cy="443326"/>
          </a:xfrm>
          <a:prstGeom prst="rect">
            <a:avLst/>
          </a:prstGeom>
        </p:spPr>
        <p:txBody>
          <a:bodyPr lIns="0" tIns="0" rIns="0" bIns="0" rtlCol="0" anchor="t">
            <a:spAutoFit/>
          </a:bodyPr>
          <a:lstStyle/>
          <a:p>
            <a:pPr algn="ctr">
              <a:lnSpc>
                <a:spcPts val="1822"/>
              </a:lnSpc>
            </a:pPr>
            <a:r>
              <a:rPr lang="en-US" sz="1350">
                <a:solidFill>
                  <a:srgbClr val="17352C"/>
                </a:solidFill>
                <a:latin typeface="Aptos"/>
                <a:ea typeface="Aptos"/>
                <a:cs typeface="Aptos"/>
                <a:sym typeface="Aptos"/>
              </a:rPr>
              <a:t>Nâng nhận thức</a:t>
            </a:r>
          </a:p>
          <a:p>
            <a:pPr algn="ctr">
              <a:lnSpc>
                <a:spcPts val="1822"/>
              </a:lnSpc>
            </a:pPr>
            <a:r>
              <a:rPr lang="en-US" sz="1350">
                <a:solidFill>
                  <a:srgbClr val="17352C"/>
                </a:solidFill>
                <a:latin typeface="Aptos"/>
                <a:ea typeface="Aptos"/>
                <a:cs typeface="Aptos"/>
                <a:sym typeface="Aptos"/>
              </a:rPr>
              <a:t>và kỹ năng số</a:t>
            </a:r>
          </a:p>
        </p:txBody>
      </p:sp>
      <p:grpSp>
        <p:nvGrpSpPr>
          <p:cNvPr id="15" name="Group 15"/>
          <p:cNvGrpSpPr/>
          <p:nvPr/>
        </p:nvGrpSpPr>
        <p:grpSpPr>
          <a:xfrm>
            <a:off x="4508500" y="4318000"/>
            <a:ext cx="3175000" cy="1714500"/>
            <a:chOff x="0" y="0"/>
            <a:chExt cx="6350000" cy="3429000"/>
          </a:xfrm>
        </p:grpSpPr>
        <p:sp>
          <p:nvSpPr>
            <p:cNvPr id="16" name="Freeform 16"/>
            <p:cNvSpPr/>
            <p:nvPr/>
          </p:nvSpPr>
          <p:spPr>
            <a:xfrm>
              <a:off x="0" y="0"/>
              <a:ext cx="6350000" cy="3429000"/>
            </a:xfrm>
            <a:custGeom>
              <a:avLst/>
              <a:gdLst/>
              <a:ahLst/>
              <a:cxnLst/>
              <a:rect l="l" t="t" r="r" b="b"/>
              <a:pathLst>
                <a:path w="6350000" h="3429000">
                  <a:moveTo>
                    <a:pt x="0" y="0"/>
                  </a:moveTo>
                  <a:lnTo>
                    <a:pt x="6350000" y="0"/>
                  </a:lnTo>
                  <a:lnTo>
                    <a:pt x="6350000" y="3429000"/>
                  </a:lnTo>
                  <a:lnTo>
                    <a:pt x="0" y="3429000"/>
                  </a:lnTo>
                  <a:close/>
                </a:path>
              </a:pathLst>
            </a:custGeom>
            <a:solidFill>
              <a:srgbClr val="F5DFAB"/>
            </a:solidFill>
            <a:ln cap="sq">
              <a:noFill/>
              <a:prstDash val="solid"/>
              <a:miter/>
            </a:ln>
          </p:spPr>
          <p:txBody>
            <a:bodyPr/>
            <a:lstStyle/>
            <a:p>
              <a:endParaRPr lang="en-US"/>
            </a:p>
          </p:txBody>
        </p:sp>
        <p:sp>
          <p:nvSpPr>
            <p:cNvPr id="17" name="TextBox 17"/>
            <p:cNvSpPr txBox="1"/>
            <p:nvPr/>
          </p:nvSpPr>
          <p:spPr>
            <a:xfrm>
              <a:off x="0" y="-38100"/>
              <a:ext cx="6350000" cy="3467100"/>
            </a:xfrm>
            <a:prstGeom prst="rect">
              <a:avLst/>
            </a:prstGeom>
          </p:spPr>
          <p:txBody>
            <a:bodyPr lIns="33867" tIns="33867" rIns="33867" bIns="33867" rtlCol="0" anchor="ctr"/>
            <a:lstStyle/>
            <a:p>
              <a:pPr>
                <a:lnSpc>
                  <a:spcPts val="1119"/>
                </a:lnSpc>
              </a:pPr>
              <a:endParaRPr sz="1200"/>
            </a:p>
          </p:txBody>
        </p:sp>
      </p:grpSp>
      <p:sp>
        <p:nvSpPr>
          <p:cNvPr id="18" name="TextBox 18"/>
          <p:cNvSpPr txBox="1"/>
          <p:nvPr/>
        </p:nvSpPr>
        <p:spPr>
          <a:xfrm>
            <a:off x="4826000" y="4559300"/>
            <a:ext cx="2540000" cy="205184"/>
          </a:xfrm>
          <a:prstGeom prst="rect">
            <a:avLst/>
          </a:prstGeom>
        </p:spPr>
        <p:txBody>
          <a:bodyPr lIns="0" tIns="0" rIns="0" bIns="0" rtlCol="0" anchor="t">
            <a:spAutoFit/>
          </a:bodyPr>
          <a:lstStyle/>
          <a:p>
            <a:pPr algn="ctr">
              <a:lnSpc>
                <a:spcPts val="1627"/>
              </a:lnSpc>
            </a:pPr>
            <a:r>
              <a:rPr lang="en-US" sz="1550" b="1">
                <a:solidFill>
                  <a:srgbClr val="17352C"/>
                </a:solidFill>
                <a:latin typeface="Be Vietnam Ultra-Bold"/>
                <a:ea typeface="Be Vietnam Ultra-Bold"/>
                <a:cs typeface="Be Vietnam Ultra-Bold"/>
                <a:sym typeface="Be Vietnam Ultra-Bold"/>
              </a:rPr>
              <a:t>HỖ TRỢ</a:t>
            </a:r>
          </a:p>
        </p:txBody>
      </p:sp>
      <p:sp>
        <p:nvSpPr>
          <p:cNvPr id="19" name="TextBox 19"/>
          <p:cNvSpPr txBox="1"/>
          <p:nvPr/>
        </p:nvSpPr>
        <p:spPr>
          <a:xfrm>
            <a:off x="4826000" y="4997450"/>
            <a:ext cx="2540000" cy="443326"/>
          </a:xfrm>
          <a:prstGeom prst="rect">
            <a:avLst/>
          </a:prstGeom>
        </p:spPr>
        <p:txBody>
          <a:bodyPr lIns="0" tIns="0" rIns="0" bIns="0" rtlCol="0" anchor="t">
            <a:spAutoFit/>
          </a:bodyPr>
          <a:lstStyle/>
          <a:p>
            <a:pPr algn="ctr">
              <a:lnSpc>
                <a:spcPts val="1822"/>
              </a:lnSpc>
            </a:pPr>
            <a:r>
              <a:rPr lang="en-US" sz="1350">
                <a:solidFill>
                  <a:srgbClr val="17352C"/>
                </a:solidFill>
                <a:latin typeface="Aptos"/>
                <a:ea typeface="Aptos"/>
                <a:cs typeface="Aptos"/>
                <a:sym typeface="Aptos"/>
              </a:rPr>
              <a:t>Công cụ và</a:t>
            </a:r>
          </a:p>
          <a:p>
            <a:pPr algn="ctr">
              <a:lnSpc>
                <a:spcPts val="1822"/>
              </a:lnSpc>
            </a:pPr>
            <a:r>
              <a:rPr lang="en-US" sz="1350">
                <a:solidFill>
                  <a:srgbClr val="17352C"/>
                </a:solidFill>
                <a:latin typeface="Aptos"/>
                <a:ea typeface="Aptos"/>
                <a:cs typeface="Aptos"/>
                <a:sym typeface="Aptos"/>
              </a:rPr>
              <a:t>kỹ thuật áp dụng</a:t>
            </a:r>
          </a:p>
        </p:txBody>
      </p:sp>
      <p:grpSp>
        <p:nvGrpSpPr>
          <p:cNvPr id="20" name="Group 20"/>
          <p:cNvGrpSpPr/>
          <p:nvPr/>
        </p:nvGrpSpPr>
        <p:grpSpPr>
          <a:xfrm>
            <a:off x="8826500" y="1841500"/>
            <a:ext cx="2857500" cy="1905000"/>
            <a:chOff x="0" y="0"/>
            <a:chExt cx="5715000" cy="3810000"/>
          </a:xfrm>
        </p:grpSpPr>
        <p:sp>
          <p:nvSpPr>
            <p:cNvPr id="21" name="Freeform 21"/>
            <p:cNvSpPr/>
            <p:nvPr/>
          </p:nvSpPr>
          <p:spPr>
            <a:xfrm>
              <a:off x="0" y="0"/>
              <a:ext cx="5715000" cy="3810000"/>
            </a:xfrm>
            <a:custGeom>
              <a:avLst/>
              <a:gdLst/>
              <a:ahLst/>
              <a:cxnLst/>
              <a:rect l="l" t="t" r="r" b="b"/>
              <a:pathLst>
                <a:path w="5715000" h="3810000">
                  <a:moveTo>
                    <a:pt x="0" y="0"/>
                  </a:moveTo>
                  <a:lnTo>
                    <a:pt x="5715000" y="0"/>
                  </a:lnTo>
                  <a:lnTo>
                    <a:pt x="5715000" y="3810000"/>
                  </a:lnTo>
                  <a:lnTo>
                    <a:pt x="0" y="3810000"/>
                  </a:lnTo>
                  <a:close/>
                </a:path>
              </a:pathLst>
            </a:custGeom>
            <a:solidFill>
              <a:srgbClr val="F2C7BD"/>
            </a:solidFill>
            <a:ln cap="sq">
              <a:noFill/>
              <a:prstDash val="solid"/>
              <a:miter/>
            </a:ln>
          </p:spPr>
          <p:txBody>
            <a:bodyPr/>
            <a:lstStyle/>
            <a:p>
              <a:endParaRPr lang="en-US"/>
            </a:p>
          </p:txBody>
        </p:sp>
        <p:sp>
          <p:nvSpPr>
            <p:cNvPr id="22" name="TextBox 22"/>
            <p:cNvSpPr txBox="1"/>
            <p:nvPr/>
          </p:nvSpPr>
          <p:spPr>
            <a:xfrm>
              <a:off x="0" y="-38100"/>
              <a:ext cx="5715000" cy="3848100"/>
            </a:xfrm>
            <a:prstGeom prst="rect">
              <a:avLst/>
            </a:prstGeom>
          </p:spPr>
          <p:txBody>
            <a:bodyPr lIns="33867" tIns="33867" rIns="33867" bIns="33867" rtlCol="0" anchor="ctr"/>
            <a:lstStyle/>
            <a:p>
              <a:pPr>
                <a:lnSpc>
                  <a:spcPts val="1119"/>
                </a:lnSpc>
              </a:pPr>
              <a:endParaRPr sz="1200"/>
            </a:p>
          </p:txBody>
        </p:sp>
      </p:grpSp>
      <p:sp>
        <p:nvSpPr>
          <p:cNvPr id="23" name="TextBox 23"/>
          <p:cNvSpPr txBox="1"/>
          <p:nvPr/>
        </p:nvSpPr>
        <p:spPr>
          <a:xfrm>
            <a:off x="9017000" y="2146300"/>
            <a:ext cx="2476500" cy="205184"/>
          </a:xfrm>
          <a:prstGeom prst="rect">
            <a:avLst/>
          </a:prstGeom>
        </p:spPr>
        <p:txBody>
          <a:bodyPr lIns="0" tIns="0" rIns="0" bIns="0" rtlCol="0" anchor="t">
            <a:spAutoFit/>
          </a:bodyPr>
          <a:lstStyle/>
          <a:p>
            <a:pPr algn="ctr">
              <a:lnSpc>
                <a:spcPts val="1627"/>
              </a:lnSpc>
            </a:pPr>
            <a:r>
              <a:rPr lang="en-US" sz="1550" b="1">
                <a:solidFill>
                  <a:srgbClr val="17352C"/>
                </a:solidFill>
                <a:latin typeface="Be Vietnam Ultra-Bold"/>
                <a:ea typeface="Be Vietnam Ultra-Bold"/>
                <a:cs typeface="Be Vietnam Ultra-Bold"/>
                <a:sym typeface="Be Vietnam Ultra-Bold"/>
              </a:rPr>
              <a:t>KẾT NỐI</a:t>
            </a:r>
          </a:p>
        </p:txBody>
      </p:sp>
      <p:sp>
        <p:nvSpPr>
          <p:cNvPr id="24" name="TextBox 24"/>
          <p:cNvSpPr txBox="1"/>
          <p:nvPr/>
        </p:nvSpPr>
        <p:spPr>
          <a:xfrm>
            <a:off x="9017000" y="2584450"/>
            <a:ext cx="2476500" cy="443326"/>
          </a:xfrm>
          <a:prstGeom prst="rect">
            <a:avLst/>
          </a:prstGeom>
        </p:spPr>
        <p:txBody>
          <a:bodyPr lIns="0" tIns="0" rIns="0" bIns="0" rtlCol="0" anchor="t">
            <a:spAutoFit/>
          </a:bodyPr>
          <a:lstStyle/>
          <a:p>
            <a:pPr algn="ctr">
              <a:lnSpc>
                <a:spcPts val="1822"/>
              </a:lnSpc>
            </a:pPr>
            <a:r>
              <a:rPr lang="en-US" sz="1350">
                <a:solidFill>
                  <a:srgbClr val="17352C"/>
                </a:solidFill>
                <a:latin typeface="Aptos"/>
                <a:ea typeface="Aptos"/>
                <a:cs typeface="Aptos"/>
                <a:sym typeface="Aptos"/>
              </a:rPr>
              <a:t>Thị trường và</a:t>
            </a:r>
          </a:p>
          <a:p>
            <a:pPr algn="ctr">
              <a:lnSpc>
                <a:spcPts val="1822"/>
              </a:lnSpc>
            </a:pPr>
            <a:r>
              <a:rPr lang="en-US" sz="1350">
                <a:solidFill>
                  <a:srgbClr val="17352C"/>
                </a:solidFill>
                <a:latin typeface="Aptos"/>
                <a:ea typeface="Aptos"/>
                <a:cs typeface="Aptos"/>
                <a:sym typeface="Aptos"/>
              </a:rPr>
              <a:t>đơn vị đồng hành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D2DFD-38C7-19B2-9BAB-4800B2CFD7FE}"/>
            </a:ext>
          </a:extLst>
        </p:cNvPr>
        <p:cNvGrpSpPr/>
        <p:nvPr/>
      </p:nvGrpSpPr>
      <p:grpSpPr>
        <a:xfrm>
          <a:off x="0" y="0"/>
          <a:ext cx="0" cy="0"/>
          <a:chOff x="0" y="0"/>
          <a:chExt cx="0" cy="0"/>
        </a:xfrm>
      </p:grpSpPr>
      <p:sp>
        <p:nvSpPr>
          <p:cNvPr id="29" name="TextBox 9">
            <a:extLst>
              <a:ext uri="{FF2B5EF4-FFF2-40B4-BE49-F238E27FC236}">
                <a16:creationId xmlns:a16="http://schemas.microsoft.com/office/drawing/2014/main" id="{C1124DAC-BE66-EDE4-BA53-FB1D7E51BD93}"/>
              </a:ext>
            </a:extLst>
          </p:cNvPr>
          <p:cNvSpPr txBox="1"/>
          <p:nvPr/>
        </p:nvSpPr>
        <p:spPr>
          <a:xfrm>
            <a:off x="1502089" y="673538"/>
            <a:ext cx="4775771" cy="697755"/>
          </a:xfrm>
          <a:prstGeom prst="rect">
            <a:avLst/>
          </a:prstGeom>
        </p:spPr>
        <p:txBody>
          <a:bodyPr wrap="square" lIns="0" tIns="0" rIns="0" bIns="0" rtlCol="0" anchor="t">
            <a:spAutoFit/>
          </a:bodyPr>
          <a:lstStyle/>
          <a:p>
            <a:pPr algn="ctr" defTabSz="609630">
              <a:spcBef>
                <a:spcPct val="0"/>
              </a:spcBef>
            </a:pPr>
            <a:r>
              <a:rPr lang="vi-VN" sz="2267" dirty="0">
                <a:solidFill>
                  <a:srgbClr val="FF0000"/>
                </a:solidFill>
                <a:latin typeface="Times New Roman" panose="02020603050405020304" pitchFamily="18" charset="0"/>
                <a:ea typeface="Tahoma" panose="020B0604030504040204" pitchFamily="34" charset="0"/>
                <a:cs typeface="Times New Roman" panose="02020603050405020304" pitchFamily="18" charset="0"/>
                <a:sym typeface="Tahoma"/>
              </a:rPr>
              <a:t>HỘI NÔNG DÂN TP. ĐỒNG NAI</a:t>
            </a:r>
          </a:p>
          <a:p>
            <a:pPr algn="ctr" defTabSz="609630">
              <a:spcBef>
                <a:spcPct val="0"/>
              </a:spcBef>
            </a:pPr>
            <a:r>
              <a:rPr lang="vi-VN" sz="2267"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sym typeface="Tahoma Bold"/>
              </a:rPr>
              <a:t>HỘI NÔNG DÂN P. BÌNH PHƯỚC</a:t>
            </a:r>
            <a:endParaRPr lang="en-US" sz="2267"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sym typeface="Tahoma Bold"/>
            </a:endParaRPr>
          </a:p>
        </p:txBody>
      </p:sp>
      <p:cxnSp>
        <p:nvCxnSpPr>
          <p:cNvPr id="33" name="Straight Connector 32">
            <a:extLst>
              <a:ext uri="{FF2B5EF4-FFF2-40B4-BE49-F238E27FC236}">
                <a16:creationId xmlns:a16="http://schemas.microsoft.com/office/drawing/2014/main" id="{7B71F627-0CD1-D57C-D6F1-6C18556CDBBB}"/>
              </a:ext>
            </a:extLst>
          </p:cNvPr>
          <p:cNvCxnSpPr/>
          <p:nvPr/>
        </p:nvCxnSpPr>
        <p:spPr>
          <a:xfrm>
            <a:off x="2271952" y="1471711"/>
            <a:ext cx="3048000" cy="0"/>
          </a:xfrm>
          <a:prstGeom prst="line">
            <a:avLst/>
          </a:prstGeom>
          <a:ln>
            <a:solidFill>
              <a:srgbClr val="FF0000"/>
            </a:solidFill>
          </a:ln>
        </p:spPr>
        <p:style>
          <a:lnRef idx="1">
            <a:schemeClr val="dk1"/>
          </a:lnRef>
          <a:fillRef idx="0">
            <a:schemeClr val="dk1"/>
          </a:fillRef>
          <a:effectRef idx="0">
            <a:schemeClr val="dk1"/>
          </a:effectRef>
          <a:fontRef idx="minor">
            <a:schemeClr val="tx1"/>
          </a:fontRef>
        </p:style>
      </p:cxnSp>
      <p:sp>
        <p:nvSpPr>
          <p:cNvPr id="43" name="Freeform 3">
            <a:extLst>
              <a:ext uri="{FF2B5EF4-FFF2-40B4-BE49-F238E27FC236}">
                <a16:creationId xmlns:a16="http://schemas.microsoft.com/office/drawing/2014/main" id="{473E4017-BFDE-1212-BBB9-6B739239DA54}"/>
              </a:ext>
            </a:extLst>
          </p:cNvPr>
          <p:cNvSpPr/>
          <p:nvPr/>
        </p:nvSpPr>
        <p:spPr>
          <a:xfrm>
            <a:off x="6445577" y="-862896"/>
            <a:ext cx="3488996" cy="3361377"/>
          </a:xfrm>
          <a:custGeom>
            <a:avLst/>
            <a:gdLst/>
            <a:ahLst/>
            <a:cxnLst/>
            <a:rect l="l" t="t" r="r" b="b"/>
            <a:pathLst>
              <a:path w="5114432" h="5114432">
                <a:moveTo>
                  <a:pt x="0" y="0"/>
                </a:moveTo>
                <a:lnTo>
                  <a:pt x="5114432" y="0"/>
                </a:lnTo>
                <a:lnTo>
                  <a:pt x="5114432" y="5114432"/>
                </a:lnTo>
                <a:lnTo>
                  <a:pt x="0" y="5114432"/>
                </a:lnTo>
                <a:lnTo>
                  <a:pt x="0" y="0"/>
                </a:lnTo>
                <a:close/>
              </a:path>
            </a:pathLst>
          </a:custGeom>
          <a:blipFill>
            <a:blip r:embed="rId3"/>
            <a:stretch>
              <a:fillRect/>
            </a:stretch>
          </a:blipFill>
        </p:spPr>
        <p:txBody>
          <a:bodyPr/>
          <a:lstStyle/>
          <a:p>
            <a:endParaRPr lang="en-US"/>
          </a:p>
        </p:txBody>
      </p:sp>
      <p:sp>
        <p:nvSpPr>
          <p:cNvPr id="44" name="Freeform 6">
            <a:extLst>
              <a:ext uri="{FF2B5EF4-FFF2-40B4-BE49-F238E27FC236}">
                <a16:creationId xmlns:a16="http://schemas.microsoft.com/office/drawing/2014/main" id="{6753ED96-BCFB-C02B-8348-B33223B10467}"/>
              </a:ext>
            </a:extLst>
          </p:cNvPr>
          <p:cNvSpPr/>
          <p:nvPr/>
        </p:nvSpPr>
        <p:spPr>
          <a:xfrm>
            <a:off x="7576838" y="757517"/>
            <a:ext cx="5421193" cy="4831453"/>
          </a:xfrm>
          <a:custGeom>
            <a:avLst/>
            <a:gdLst/>
            <a:ahLst/>
            <a:cxnLst/>
            <a:rect l="l" t="t" r="r" b="b"/>
            <a:pathLst>
              <a:path w="10046825" h="10046825">
                <a:moveTo>
                  <a:pt x="0" y="0"/>
                </a:moveTo>
                <a:lnTo>
                  <a:pt x="10046826" y="0"/>
                </a:lnTo>
                <a:lnTo>
                  <a:pt x="10046826" y="10046826"/>
                </a:lnTo>
                <a:lnTo>
                  <a:pt x="0" y="10046826"/>
                </a:lnTo>
                <a:lnTo>
                  <a:pt x="0" y="0"/>
                </a:lnTo>
                <a:close/>
              </a:path>
            </a:pathLst>
          </a:custGeom>
          <a:blipFill>
            <a:blip r:embed="rId3"/>
            <a:stretch>
              <a:fillRect/>
            </a:stretch>
          </a:blipFill>
        </p:spPr>
        <p:txBody>
          <a:bodyPr/>
          <a:lstStyle/>
          <a:p>
            <a:endParaRPr lang="en-US"/>
          </a:p>
        </p:txBody>
      </p:sp>
      <p:sp>
        <p:nvSpPr>
          <p:cNvPr id="45" name="Freeform 10">
            <a:extLst>
              <a:ext uri="{FF2B5EF4-FFF2-40B4-BE49-F238E27FC236}">
                <a16:creationId xmlns:a16="http://schemas.microsoft.com/office/drawing/2014/main" id="{759AF096-8820-283A-7F0C-DF64F31D1482}"/>
              </a:ext>
            </a:extLst>
          </p:cNvPr>
          <p:cNvSpPr/>
          <p:nvPr/>
        </p:nvSpPr>
        <p:spPr>
          <a:xfrm>
            <a:off x="6795942" y="4356991"/>
            <a:ext cx="3336701" cy="3107500"/>
          </a:xfrm>
          <a:custGeom>
            <a:avLst/>
            <a:gdLst/>
            <a:ahLst/>
            <a:cxnLst/>
            <a:rect l="l" t="t" r="r" b="b"/>
            <a:pathLst>
              <a:path w="5005051" h="5005051">
                <a:moveTo>
                  <a:pt x="0" y="0"/>
                </a:moveTo>
                <a:lnTo>
                  <a:pt x="5005051" y="0"/>
                </a:lnTo>
                <a:lnTo>
                  <a:pt x="5005051" y="5005050"/>
                </a:lnTo>
                <a:lnTo>
                  <a:pt x="0" y="5005050"/>
                </a:lnTo>
                <a:lnTo>
                  <a:pt x="0" y="0"/>
                </a:lnTo>
                <a:close/>
              </a:path>
            </a:pathLst>
          </a:custGeom>
          <a:blipFill>
            <a:blip r:embed="rId3"/>
            <a:stretch>
              <a:fillRect/>
            </a:stretch>
          </a:blipFill>
        </p:spPr>
        <p:txBody>
          <a:bodyPr/>
          <a:lstStyle/>
          <a:p>
            <a:endParaRPr lang="en-US"/>
          </a:p>
        </p:txBody>
      </p:sp>
      <p:pic>
        <p:nvPicPr>
          <p:cNvPr id="48" name="Picture 47">
            <a:extLst>
              <a:ext uri="{FF2B5EF4-FFF2-40B4-BE49-F238E27FC236}">
                <a16:creationId xmlns:a16="http://schemas.microsoft.com/office/drawing/2014/main" id="{7DE3905D-B109-DD0A-95D5-2989EEE79CF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600" b="99800" l="9576" r="84657">
                        <a14:foregroundMark x1="49510" y1="80800" x2="49510" y2="80800"/>
                      </a14:backgroundRemoval>
                    </a14:imgEffect>
                  </a14:imgLayer>
                </a14:imgProps>
              </a:ext>
            </a:extLst>
          </a:blip>
          <a:stretch>
            <a:fillRect/>
          </a:stretch>
        </p:blipFill>
        <p:spPr>
          <a:xfrm>
            <a:off x="-508792" y="199696"/>
            <a:ext cx="2960145" cy="1508214"/>
          </a:xfrm>
          <a:prstGeom prst="rect">
            <a:avLst/>
          </a:prstGeom>
          <a:ln>
            <a:noFill/>
          </a:ln>
          <a:effectLst>
            <a:glow rad="101600">
              <a:srgbClr val="FFFF00">
                <a:alpha val="40000"/>
              </a:srgbClr>
            </a:glow>
          </a:effectLst>
        </p:spPr>
      </p:pic>
      <p:pic>
        <p:nvPicPr>
          <p:cNvPr id="5" name="Picture 4">
            <a:extLst>
              <a:ext uri="{FF2B5EF4-FFF2-40B4-BE49-F238E27FC236}">
                <a16:creationId xmlns:a16="http://schemas.microsoft.com/office/drawing/2014/main" id="{8CD24418-6E32-198D-038B-CC20B39B76A9}"/>
              </a:ext>
            </a:extLst>
          </p:cNvPr>
          <p:cNvPicPr>
            <a:picLocks noChangeAspect="1"/>
          </p:cNvPicPr>
          <p:nvPr/>
        </p:nvPicPr>
        <p:blipFill>
          <a:blip r:embed="rId6"/>
          <a:stretch>
            <a:fillRect/>
          </a:stretch>
        </p:blipFill>
        <p:spPr>
          <a:xfrm>
            <a:off x="8487415" y="1628893"/>
            <a:ext cx="3600038" cy="3167749"/>
          </a:xfrm>
          <a:prstGeom prst="ellipse">
            <a:avLst/>
          </a:prstGeom>
          <a:ln w="63500" cap="rnd">
            <a:solidFill>
              <a:srgbClr val="FFFF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Picture 6">
            <a:extLst>
              <a:ext uri="{FF2B5EF4-FFF2-40B4-BE49-F238E27FC236}">
                <a16:creationId xmlns:a16="http://schemas.microsoft.com/office/drawing/2014/main" id="{1C18C706-1043-4084-780D-4E947F11B762}"/>
              </a:ext>
            </a:extLst>
          </p:cNvPr>
          <p:cNvPicPr>
            <a:picLocks noChangeAspect="1"/>
          </p:cNvPicPr>
          <p:nvPr/>
        </p:nvPicPr>
        <p:blipFill>
          <a:blip r:embed="rId7"/>
          <a:stretch>
            <a:fillRect/>
          </a:stretch>
        </p:blipFill>
        <p:spPr>
          <a:xfrm>
            <a:off x="7038687" y="-331302"/>
            <a:ext cx="2324715" cy="2305372"/>
          </a:xfrm>
          <a:prstGeom prst="ellipse">
            <a:avLst/>
          </a:prstGeom>
          <a:ln w="63500" cap="rnd">
            <a:solidFill>
              <a:srgbClr val="92D05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4C842E56-7B0B-9058-4773-006CE2246E7F}"/>
              </a:ext>
            </a:extLst>
          </p:cNvPr>
          <p:cNvPicPr>
            <a:picLocks noChangeAspect="1"/>
          </p:cNvPicPr>
          <p:nvPr/>
        </p:nvPicPr>
        <p:blipFill>
          <a:blip r:embed="rId8"/>
          <a:stretch>
            <a:fillRect/>
          </a:stretch>
        </p:blipFill>
        <p:spPr>
          <a:xfrm>
            <a:off x="7366931" y="4922247"/>
            <a:ext cx="2139524" cy="2019729"/>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71C41EA5-E1CF-4A45-E2EB-CA61314EDE88}"/>
              </a:ext>
            </a:extLst>
          </p:cNvPr>
          <p:cNvSpPr txBox="1"/>
          <p:nvPr/>
        </p:nvSpPr>
        <p:spPr>
          <a:xfrm>
            <a:off x="167056" y="2115739"/>
            <a:ext cx="6805246" cy="3970318"/>
          </a:xfrm>
          <a:prstGeom prst="rect">
            <a:avLst/>
          </a:prstGeom>
          <a:noFill/>
        </p:spPr>
        <p:txBody>
          <a:bodyPr wrap="square">
            <a:spAutoFit/>
          </a:bodyPr>
          <a:lstStyle/>
          <a:p>
            <a:pPr algn="just">
              <a:buNone/>
            </a:pPr>
            <a:r>
              <a:rPr lang="vi-VN" dirty="0">
                <a:solidFill>
                  <a:srgbClr val="7030A0"/>
                </a:solidFill>
              </a:rPr>
              <a:t>Trong thời đại công nghệ số phát triển mạnh mẽ, chuyển đổi số không còn là xu hướng mà đã trở thành yêu cầu tất yếu đối với nền nông nghiệp Việt Nam. Người nông dân hôm nay không chỉ cần “giỏi làm”, mà còn phải “giỏi ứng dụng công nghệ”, biết khai thác tri thức số để nâng cao năng suất, chất lượng và giá trị nông sản.</a:t>
            </a:r>
          </a:p>
          <a:p>
            <a:pPr algn="just">
              <a:buNone/>
            </a:pPr>
            <a:endParaRPr lang="vi-VN" dirty="0">
              <a:solidFill>
                <a:srgbClr val="7030A0"/>
              </a:solidFill>
            </a:endParaRPr>
          </a:p>
          <a:p>
            <a:pPr algn="just">
              <a:buNone/>
            </a:pPr>
            <a:r>
              <a:rPr lang="vi-VN" dirty="0">
                <a:solidFill>
                  <a:srgbClr val="7030A0"/>
                </a:solidFill>
              </a:rPr>
              <a:t>Thông qua hội thi này, tôi mong muốn gửi gắm thông điệp:</a:t>
            </a:r>
          </a:p>
          <a:p>
            <a:pPr algn="just">
              <a:buNone/>
            </a:pPr>
            <a:endParaRPr lang="vi-VN" dirty="0">
              <a:solidFill>
                <a:srgbClr val="7030A0"/>
              </a:solidFill>
            </a:endParaRPr>
          </a:p>
          <a:p>
            <a:pPr algn="just">
              <a:buNone/>
            </a:pPr>
            <a:r>
              <a:rPr lang="vi-VN" dirty="0">
                <a:solidFill>
                  <a:srgbClr val="7030A0"/>
                </a:solidFill>
              </a:rPr>
              <a:t>“Chuyển đổi số không ở đâu xa, mà bắt đầu từ chính mỗi người nông dân — từ chiếc điện thoại thông minh, từ việc thay đổi tư duy sản xuất, từ tinh thần dám học hỏi và dám đổi mới. Khi người nông dân làm chủ công nghệ, nông nghiệp sẽ phát triển hiện đại hơn, hiệu quả hơn và bền vững hơn.”</a:t>
            </a:r>
          </a:p>
        </p:txBody>
      </p:sp>
    </p:spTree>
    <p:extLst>
      <p:ext uri="{BB962C8B-B14F-4D97-AF65-F5344CB8AC3E}">
        <p14:creationId xmlns:p14="http://schemas.microsoft.com/office/powerpoint/2010/main" val="24699314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a:ln cap="sq">
            <a:noFill/>
            <a:prstDash val="solid"/>
            <a:miter/>
          </a:ln>
        </p:spPr>
        <p:txBody>
          <a:bodyPr/>
          <a:lstStyle/>
          <a:p>
            <a:endParaRPr lang="en-US"/>
          </a:p>
        </p:txBody>
      </p:sp>
      <p:grpSp>
        <p:nvGrpSpPr>
          <p:cNvPr id="3" name="Group 3"/>
          <p:cNvGrpSpPr/>
          <p:nvPr/>
        </p:nvGrpSpPr>
        <p:grpSpPr>
          <a:xfrm>
            <a:off x="0" y="0"/>
            <a:ext cx="7937500" cy="6858000"/>
            <a:chOff x="0" y="0"/>
            <a:chExt cx="15875000" cy="13716000"/>
          </a:xfrm>
        </p:grpSpPr>
        <p:sp>
          <p:nvSpPr>
            <p:cNvPr id="4" name="Freeform 4"/>
            <p:cNvSpPr/>
            <p:nvPr/>
          </p:nvSpPr>
          <p:spPr>
            <a:xfrm>
              <a:off x="0" y="0"/>
              <a:ext cx="15875000" cy="13716000"/>
            </a:xfrm>
            <a:custGeom>
              <a:avLst/>
              <a:gdLst/>
              <a:ahLst/>
              <a:cxnLst/>
              <a:rect l="l" t="t" r="r" b="b"/>
              <a:pathLst>
                <a:path w="15875000" h="13716000">
                  <a:moveTo>
                    <a:pt x="0" y="0"/>
                  </a:moveTo>
                  <a:lnTo>
                    <a:pt x="15875000" y="0"/>
                  </a:lnTo>
                  <a:lnTo>
                    <a:pt x="15875000" y="13716000"/>
                  </a:lnTo>
                  <a:lnTo>
                    <a:pt x="0" y="13716000"/>
                  </a:lnTo>
                  <a:close/>
                </a:path>
              </a:pathLst>
            </a:custGeom>
            <a:solidFill>
              <a:srgbClr val="08271F"/>
            </a:solidFill>
            <a:ln cap="sq">
              <a:noFill/>
              <a:prstDash val="solid"/>
              <a:miter/>
            </a:ln>
          </p:spPr>
          <p:txBody>
            <a:bodyPr/>
            <a:lstStyle/>
            <a:p>
              <a:endParaRPr lang="en-US"/>
            </a:p>
          </p:txBody>
        </p:sp>
        <p:sp>
          <p:nvSpPr>
            <p:cNvPr id="5" name="TextBox 5"/>
            <p:cNvSpPr txBox="1"/>
            <p:nvPr/>
          </p:nvSpPr>
          <p:spPr>
            <a:xfrm>
              <a:off x="0" y="-38100"/>
              <a:ext cx="15875000" cy="13754100"/>
            </a:xfrm>
            <a:prstGeom prst="rect">
              <a:avLst/>
            </a:prstGeom>
          </p:spPr>
          <p:txBody>
            <a:bodyPr lIns="33867" tIns="33867" rIns="33867" bIns="33867" rtlCol="0" anchor="ctr"/>
            <a:lstStyle/>
            <a:p>
              <a:pPr>
                <a:lnSpc>
                  <a:spcPts val="1119"/>
                </a:lnSpc>
              </a:pPr>
              <a:endParaRPr sz="1200"/>
            </a:p>
          </p:txBody>
        </p:sp>
      </p:grpSp>
      <p:sp>
        <p:nvSpPr>
          <p:cNvPr id="6" name="TextBox 6"/>
          <p:cNvSpPr txBox="1"/>
          <p:nvPr/>
        </p:nvSpPr>
        <p:spPr>
          <a:xfrm>
            <a:off x="762000" y="1155700"/>
            <a:ext cx="7620000" cy="1410643"/>
          </a:xfrm>
          <a:prstGeom prst="rect">
            <a:avLst/>
          </a:prstGeom>
        </p:spPr>
        <p:txBody>
          <a:bodyPr lIns="0" tIns="0" rIns="0" bIns="0" rtlCol="0" anchor="t">
            <a:spAutoFit/>
          </a:bodyPr>
          <a:lstStyle/>
          <a:p>
            <a:pPr>
              <a:lnSpc>
                <a:spcPts val="5512"/>
              </a:lnSpc>
            </a:pPr>
            <a:r>
              <a:rPr lang="en-US" sz="5250" b="1">
                <a:solidFill>
                  <a:srgbClr val="FFFFFF"/>
                </a:solidFill>
                <a:latin typeface="Be Vietnam Ultra-Bold"/>
                <a:ea typeface="Be Vietnam Ultra-Bold"/>
                <a:cs typeface="Be Vietnam Ultra-Bold"/>
                <a:sym typeface="Be Vietnam Ultra-Bold"/>
              </a:rPr>
              <a:t>BẮT ĐẦU TỪ</a:t>
            </a:r>
          </a:p>
          <a:p>
            <a:pPr>
              <a:lnSpc>
                <a:spcPts val="5512"/>
              </a:lnSpc>
            </a:pPr>
            <a:r>
              <a:rPr lang="en-US" sz="5250" b="1">
                <a:solidFill>
                  <a:srgbClr val="FFFFFF"/>
                </a:solidFill>
                <a:latin typeface="Be Vietnam Ultra-Bold"/>
                <a:ea typeface="Be Vietnam Ultra-Bold"/>
                <a:cs typeface="Be Vietnam Ultra-Bold"/>
                <a:sym typeface="Be Vietnam Ultra-Bold"/>
              </a:rPr>
              <a:t>MỘT BƯỚC NHỎ.</a:t>
            </a:r>
          </a:p>
        </p:txBody>
      </p:sp>
      <p:sp>
        <p:nvSpPr>
          <p:cNvPr id="7" name="TextBox 7"/>
          <p:cNvSpPr txBox="1"/>
          <p:nvPr/>
        </p:nvSpPr>
        <p:spPr>
          <a:xfrm>
            <a:off x="800100" y="3022600"/>
            <a:ext cx="5905500" cy="565796"/>
          </a:xfrm>
          <a:prstGeom prst="rect">
            <a:avLst/>
          </a:prstGeom>
        </p:spPr>
        <p:txBody>
          <a:bodyPr lIns="0" tIns="0" rIns="0" bIns="0" rtlCol="0" anchor="t">
            <a:spAutoFit/>
          </a:bodyPr>
          <a:lstStyle/>
          <a:p>
            <a:pPr>
              <a:lnSpc>
                <a:spcPts val="2295"/>
              </a:lnSpc>
            </a:pPr>
            <a:r>
              <a:rPr lang="en-US" sz="1700">
                <a:solidFill>
                  <a:srgbClr val="FFFFFF"/>
                </a:solidFill>
                <a:latin typeface="Aptos"/>
                <a:ea typeface="Aptos"/>
                <a:cs typeface="Aptos"/>
                <a:sym typeface="Aptos"/>
              </a:rPr>
              <a:t>Cùng nâng hiệu quả sản xuất, minh bạch nguồn gốc và mở rộng thị trường.</a:t>
            </a:r>
          </a:p>
        </p:txBody>
      </p:sp>
      <p:grpSp>
        <p:nvGrpSpPr>
          <p:cNvPr id="8" name="Group 8"/>
          <p:cNvGrpSpPr/>
          <p:nvPr/>
        </p:nvGrpSpPr>
        <p:grpSpPr>
          <a:xfrm>
            <a:off x="800100" y="224150"/>
            <a:ext cx="952500" cy="50800"/>
            <a:chOff x="0" y="0"/>
            <a:chExt cx="1905000" cy="101600"/>
          </a:xfrm>
        </p:grpSpPr>
        <p:sp>
          <p:nvSpPr>
            <p:cNvPr id="9" name="Freeform 9"/>
            <p:cNvSpPr/>
            <p:nvPr/>
          </p:nvSpPr>
          <p:spPr>
            <a:xfrm>
              <a:off x="0" y="0"/>
              <a:ext cx="1905000" cy="101600"/>
            </a:xfrm>
            <a:custGeom>
              <a:avLst/>
              <a:gdLst/>
              <a:ahLst/>
              <a:cxnLst/>
              <a:rect l="l" t="t" r="r" b="b"/>
              <a:pathLst>
                <a:path w="1905000" h="101600">
                  <a:moveTo>
                    <a:pt x="0" y="0"/>
                  </a:moveTo>
                  <a:lnTo>
                    <a:pt x="1905000" y="0"/>
                  </a:lnTo>
                  <a:lnTo>
                    <a:pt x="1905000" y="101600"/>
                  </a:lnTo>
                  <a:lnTo>
                    <a:pt x="0" y="101600"/>
                  </a:lnTo>
                  <a:close/>
                </a:path>
              </a:pathLst>
            </a:custGeom>
            <a:solidFill>
              <a:srgbClr val="B9E769"/>
            </a:solidFill>
            <a:ln cap="sq">
              <a:noFill/>
              <a:prstDash val="solid"/>
              <a:miter/>
            </a:ln>
          </p:spPr>
          <p:txBody>
            <a:bodyPr/>
            <a:lstStyle/>
            <a:p>
              <a:endParaRPr lang="en-US"/>
            </a:p>
          </p:txBody>
        </p:sp>
        <p:sp>
          <p:nvSpPr>
            <p:cNvPr id="10" name="TextBox 10"/>
            <p:cNvSpPr txBox="1"/>
            <p:nvPr/>
          </p:nvSpPr>
          <p:spPr>
            <a:xfrm>
              <a:off x="0" y="-38100"/>
              <a:ext cx="1905000" cy="139700"/>
            </a:xfrm>
            <a:prstGeom prst="rect">
              <a:avLst/>
            </a:prstGeom>
          </p:spPr>
          <p:txBody>
            <a:bodyPr lIns="33867" tIns="33867" rIns="33867" bIns="33867" rtlCol="0" anchor="ctr"/>
            <a:lstStyle/>
            <a:p>
              <a:pPr>
                <a:lnSpc>
                  <a:spcPts val="1119"/>
                </a:lnSpc>
              </a:pPr>
              <a:endParaRPr sz="1200"/>
            </a:p>
          </p:txBody>
        </p:sp>
      </p:grpSp>
      <p:sp>
        <p:nvSpPr>
          <p:cNvPr id="11" name="TextBox 11"/>
          <p:cNvSpPr txBox="1"/>
          <p:nvPr/>
        </p:nvSpPr>
        <p:spPr>
          <a:xfrm>
            <a:off x="0" y="497585"/>
            <a:ext cx="7912100" cy="218008"/>
          </a:xfrm>
          <a:prstGeom prst="rect">
            <a:avLst/>
          </a:prstGeom>
        </p:spPr>
        <p:txBody>
          <a:bodyPr wrap="square" lIns="0" tIns="0" rIns="0" bIns="0" rtlCol="0" anchor="t">
            <a:spAutoFit/>
          </a:bodyPr>
          <a:lstStyle/>
          <a:p>
            <a:pPr algn="ctr">
              <a:lnSpc>
                <a:spcPts val="1740"/>
              </a:lnSpc>
            </a:pPr>
            <a:r>
              <a:rPr lang="en-US" sz="1450" b="1" spc="57" dirty="0" err="1">
                <a:solidFill>
                  <a:srgbClr val="B9E769"/>
                </a:solidFill>
                <a:latin typeface="Aptos Bold"/>
                <a:ea typeface="Aptos Bold"/>
                <a:cs typeface="Aptos Bold"/>
                <a:sym typeface="Aptos Bold"/>
              </a:rPr>
              <a:t>HỘI</a:t>
            </a:r>
            <a:r>
              <a:rPr lang="en-US" sz="1450" b="1" spc="57" dirty="0">
                <a:solidFill>
                  <a:srgbClr val="B9E769"/>
                </a:solidFill>
                <a:latin typeface="Aptos Bold"/>
                <a:ea typeface="Aptos Bold"/>
                <a:cs typeface="Aptos Bold"/>
                <a:sym typeface="Aptos Bold"/>
              </a:rPr>
              <a:t> </a:t>
            </a:r>
            <a:r>
              <a:rPr lang="en-US" sz="1450" b="1" spc="57" dirty="0" err="1">
                <a:solidFill>
                  <a:srgbClr val="B9E769"/>
                </a:solidFill>
                <a:latin typeface="Aptos Bold"/>
                <a:ea typeface="Aptos Bold"/>
                <a:cs typeface="Aptos Bold"/>
                <a:sym typeface="Aptos Bold"/>
              </a:rPr>
              <a:t>NÔNG</a:t>
            </a:r>
            <a:r>
              <a:rPr lang="en-US" sz="1450" b="1" spc="57" dirty="0">
                <a:solidFill>
                  <a:srgbClr val="B9E769"/>
                </a:solidFill>
                <a:latin typeface="Aptos Bold"/>
                <a:ea typeface="Aptos Bold"/>
                <a:cs typeface="Aptos Bold"/>
                <a:sym typeface="Aptos Bold"/>
              </a:rPr>
              <a:t> </a:t>
            </a:r>
            <a:r>
              <a:rPr lang="en-US" sz="1450" b="1" spc="57" dirty="0" err="1">
                <a:solidFill>
                  <a:srgbClr val="B9E769"/>
                </a:solidFill>
                <a:latin typeface="Aptos Bold"/>
                <a:ea typeface="Aptos Bold"/>
                <a:cs typeface="Aptos Bold"/>
                <a:sym typeface="Aptos Bold"/>
              </a:rPr>
              <a:t>DÂN</a:t>
            </a:r>
            <a:r>
              <a:rPr lang="en-US" sz="1450" b="1" spc="57" dirty="0">
                <a:solidFill>
                  <a:srgbClr val="B9E769"/>
                </a:solidFill>
                <a:latin typeface="Aptos Bold"/>
                <a:ea typeface="Aptos Bold"/>
                <a:cs typeface="Aptos Bold"/>
                <a:sym typeface="Aptos Bold"/>
              </a:rPr>
              <a:t> </a:t>
            </a:r>
            <a:r>
              <a:rPr lang="en-US" sz="1450" b="1" spc="57" dirty="0" err="1">
                <a:solidFill>
                  <a:srgbClr val="B9E769"/>
                </a:solidFill>
                <a:latin typeface="Aptos Bold"/>
                <a:ea typeface="Aptos Bold"/>
                <a:cs typeface="Aptos Bold"/>
                <a:sym typeface="Aptos Bold"/>
              </a:rPr>
              <a:t>PHƯỜNG</a:t>
            </a:r>
            <a:r>
              <a:rPr lang="en-US" sz="1450" b="1" spc="57" dirty="0">
                <a:solidFill>
                  <a:srgbClr val="B9E769"/>
                </a:solidFill>
                <a:latin typeface="Aptos Bold"/>
                <a:ea typeface="Aptos Bold"/>
                <a:cs typeface="Aptos Bold"/>
                <a:sym typeface="Aptos Bold"/>
              </a:rPr>
              <a:t> </a:t>
            </a:r>
            <a:r>
              <a:rPr lang="en-US" sz="1450" b="1" spc="57" dirty="0" err="1">
                <a:solidFill>
                  <a:srgbClr val="B9E769"/>
                </a:solidFill>
                <a:latin typeface="Aptos Bold"/>
                <a:ea typeface="Aptos Bold"/>
                <a:cs typeface="Aptos Bold"/>
                <a:sym typeface="Aptos Bold"/>
              </a:rPr>
              <a:t>BÌNH</a:t>
            </a:r>
            <a:r>
              <a:rPr lang="en-US" sz="1450" b="1" spc="57" dirty="0">
                <a:solidFill>
                  <a:srgbClr val="B9E769"/>
                </a:solidFill>
                <a:latin typeface="Aptos Bold"/>
                <a:ea typeface="Aptos Bold"/>
                <a:cs typeface="Aptos Bold"/>
                <a:sym typeface="Aptos Bold"/>
              </a:rPr>
              <a:t> </a:t>
            </a:r>
            <a:r>
              <a:rPr lang="en-US" sz="1450" b="1" spc="57" dirty="0" err="1">
                <a:solidFill>
                  <a:srgbClr val="B9E769"/>
                </a:solidFill>
                <a:latin typeface="Aptos Bold"/>
                <a:ea typeface="Aptos Bold"/>
                <a:cs typeface="Aptos Bold"/>
                <a:sym typeface="Aptos Bold"/>
              </a:rPr>
              <a:t>PHƯỚC</a:t>
            </a:r>
            <a:endParaRPr lang="en-US" sz="1450" b="1" spc="57" dirty="0">
              <a:solidFill>
                <a:srgbClr val="B9E769"/>
              </a:solidFill>
              <a:latin typeface="Aptos Bold"/>
              <a:ea typeface="Aptos Bold"/>
              <a:cs typeface="Aptos Bold"/>
              <a:sym typeface="Aptos Bo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BB8813-2879-4E1A-807C-43E8FA0C90F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389566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FFC015-F88F-4184-AB15-B8C85D052399}"/>
              </a:ext>
            </a:extLst>
          </p:cNvPr>
          <p:cNvPicPr>
            <a:picLocks noChangeAspect="1"/>
          </p:cNvPicPr>
          <p:nvPr/>
        </p:nvPicPr>
        <p:blipFill>
          <a:blip r:embed="rId2"/>
          <a:stretch>
            <a:fillRect/>
          </a:stretch>
        </p:blipFill>
        <p:spPr>
          <a:xfrm>
            <a:off x="0" y="0"/>
            <a:ext cx="5703064" cy="6400800"/>
          </a:xfrm>
          <a:prstGeom prst="rect">
            <a:avLst/>
          </a:prstGeom>
        </p:spPr>
      </p:pic>
      <p:pic>
        <p:nvPicPr>
          <p:cNvPr id="3" name="Picture 2">
            <a:extLst>
              <a:ext uri="{FF2B5EF4-FFF2-40B4-BE49-F238E27FC236}">
                <a16:creationId xmlns:a16="http://schemas.microsoft.com/office/drawing/2014/main" id="{60018459-8AEB-48E4-A0E5-DBD28AAB1C16}"/>
              </a:ext>
            </a:extLst>
          </p:cNvPr>
          <p:cNvPicPr>
            <a:picLocks noChangeAspect="1"/>
          </p:cNvPicPr>
          <p:nvPr/>
        </p:nvPicPr>
        <p:blipFill>
          <a:blip r:embed="rId3"/>
          <a:stretch>
            <a:fillRect/>
          </a:stretch>
        </p:blipFill>
        <p:spPr>
          <a:xfrm>
            <a:off x="6488935" y="0"/>
            <a:ext cx="5703065" cy="6400800"/>
          </a:xfrm>
          <a:prstGeom prst="rect">
            <a:avLst/>
          </a:prstGeom>
        </p:spPr>
      </p:pic>
      <p:sp>
        <p:nvSpPr>
          <p:cNvPr id="4" name="Rectangle 3">
            <a:extLst>
              <a:ext uri="{FF2B5EF4-FFF2-40B4-BE49-F238E27FC236}">
                <a16:creationId xmlns:a16="http://schemas.microsoft.com/office/drawing/2014/main" id="{C22A746F-8DE1-4E8A-9D38-991CC69FCD43}"/>
              </a:ext>
            </a:extLst>
          </p:cNvPr>
          <p:cNvSpPr/>
          <p:nvPr/>
        </p:nvSpPr>
        <p:spPr>
          <a:xfrm>
            <a:off x="8753061" y="6461265"/>
            <a:ext cx="2185214" cy="369332"/>
          </a:xfrm>
          <a:prstGeom prst="rect">
            <a:avLst/>
          </a:prstGeom>
        </p:spPr>
        <p:txBody>
          <a:bodyPr wrap="none">
            <a:spAutoFit/>
          </a:bodyPr>
          <a:lstStyle/>
          <a:p>
            <a:r>
              <a:rPr lang="en-US" b="1" dirty="0" err="1">
                <a:solidFill>
                  <a:srgbClr val="FF0000"/>
                </a:solidFill>
                <a:latin typeface="Times New Roman" panose="02020603050405020304" pitchFamily="18" charset="0"/>
                <a:cs typeface="Times New Roman" panose="02020603050405020304" pitchFamily="18" charset="0"/>
              </a:rPr>
              <a:t>Máy</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bơm</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mủ</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cao</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su</a:t>
            </a:r>
            <a:endParaRPr lang="en-US" b="1" dirty="0">
              <a:solidFill>
                <a:srgbClr val="FF0000"/>
              </a:solidFill>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1629A42D-ED60-49C6-9696-5D02B8BF68DE}"/>
              </a:ext>
            </a:extLst>
          </p:cNvPr>
          <p:cNvSpPr/>
          <p:nvPr/>
        </p:nvSpPr>
        <p:spPr>
          <a:xfrm>
            <a:off x="1624848" y="6461263"/>
            <a:ext cx="2140330" cy="369332"/>
          </a:xfrm>
          <a:prstGeom prst="rect">
            <a:avLst/>
          </a:prstGeom>
        </p:spPr>
        <p:txBody>
          <a:bodyPr wrap="none">
            <a:spAutoFit/>
          </a:bodyPr>
          <a:lstStyle/>
          <a:p>
            <a:r>
              <a:rPr lang="en-US" b="1" dirty="0" err="1">
                <a:solidFill>
                  <a:srgbClr val="FF0000"/>
                </a:solidFill>
                <a:latin typeface="Times New Roman" panose="02020603050405020304" pitchFamily="18" charset="0"/>
                <a:cs typeface="Times New Roman" panose="02020603050405020304" pitchFamily="18" charset="0"/>
              </a:rPr>
              <a:t>Thiết</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bị</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phun</a:t>
            </a:r>
            <a:r>
              <a:rPr lang="en-US" b="1" dirty="0">
                <a:solidFill>
                  <a:srgbClr val="FF0000"/>
                </a:solidFill>
                <a:latin typeface="Times New Roman" panose="02020603050405020304" pitchFamily="18" charset="0"/>
                <a:cs typeface="Times New Roman" panose="02020603050405020304" pitchFamily="18" charset="0"/>
              </a:rPr>
              <a:t> </a:t>
            </a:r>
            <a:r>
              <a:rPr lang="en-US" b="1" dirty="0" err="1">
                <a:solidFill>
                  <a:srgbClr val="FF0000"/>
                </a:solidFill>
                <a:latin typeface="Times New Roman" panose="02020603050405020304" pitchFamily="18" charset="0"/>
                <a:cs typeface="Times New Roman" panose="02020603050405020304" pitchFamily="18" charset="0"/>
              </a:rPr>
              <a:t>thuốc</a:t>
            </a:r>
            <a:endParaRPr lang="en-US"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8009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791795089989_3643139178417959136_3643139178417959136">
            <a:hlinkClick r:id="" action="ppaction://media"/>
            <a:extLst>
              <a:ext uri="{FF2B5EF4-FFF2-40B4-BE49-F238E27FC236}">
                <a16:creationId xmlns:a16="http://schemas.microsoft.com/office/drawing/2014/main" id="{BC04F1F8-25F9-4C5E-B8AD-D5816522135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68497" y="158175"/>
            <a:ext cx="10455006" cy="6077371"/>
          </a:xfrm>
          <a:prstGeom prst="rect">
            <a:avLst/>
          </a:prstGeom>
        </p:spPr>
      </p:pic>
    </p:spTree>
    <p:extLst>
      <p:ext uri="{BB962C8B-B14F-4D97-AF65-F5344CB8AC3E}">
        <p14:creationId xmlns:p14="http://schemas.microsoft.com/office/powerpoint/2010/main" val="26824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791795134360_3643139178417959136_3643139178417959136">
            <a:hlinkClick r:id="" action="ppaction://media"/>
            <a:extLst>
              <a:ext uri="{FF2B5EF4-FFF2-40B4-BE49-F238E27FC236}">
                <a16:creationId xmlns:a16="http://schemas.microsoft.com/office/drawing/2014/main" id="{BBBA37A4-200C-4173-90EA-E03497660A9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50844" y="114109"/>
            <a:ext cx="11105002" cy="6066354"/>
          </a:xfrm>
          <a:prstGeom prst="rect">
            <a:avLst/>
          </a:prstGeom>
        </p:spPr>
      </p:pic>
    </p:spTree>
    <p:extLst>
      <p:ext uri="{BB962C8B-B14F-4D97-AF65-F5344CB8AC3E}">
        <p14:creationId xmlns:p14="http://schemas.microsoft.com/office/powerpoint/2010/main" val="1901675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9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791795155412_3643139178417959136_3643139178417959136">
            <a:hlinkClick r:id="" action="ppaction://media"/>
            <a:extLst>
              <a:ext uri="{FF2B5EF4-FFF2-40B4-BE49-F238E27FC236}">
                <a16:creationId xmlns:a16="http://schemas.microsoft.com/office/drawing/2014/main" id="{305910DD-6EED-46BC-803D-B7D32AE4481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03384" y="114109"/>
            <a:ext cx="10499074" cy="5746864"/>
          </a:xfrm>
          <a:prstGeom prst="rect">
            <a:avLst/>
          </a:prstGeom>
        </p:spPr>
      </p:pic>
    </p:spTree>
    <p:extLst>
      <p:ext uri="{BB962C8B-B14F-4D97-AF65-F5344CB8AC3E}">
        <p14:creationId xmlns:p14="http://schemas.microsoft.com/office/powerpoint/2010/main" val="259840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2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737</TotalTime>
  <Words>1508</Words>
  <Application>Microsoft Office PowerPoint</Application>
  <PresentationFormat>Widescreen</PresentationFormat>
  <Paragraphs>181</Paragraphs>
  <Slides>28</Slides>
  <Notes>20</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Aptos</vt:lpstr>
      <vt:lpstr>Aptos Bold</vt:lpstr>
      <vt:lpstr>Arial</vt:lpstr>
      <vt:lpstr>Be Vietnam Ultra-Bold</vt:lpstr>
      <vt:lpstr>Calibri</vt:lpstr>
      <vt:lpstr>Tahoma</vt:lpstr>
      <vt:lpstr>Times New Roman</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hoaian2412@gmail.com</dc:creator>
  <cp:lastModifiedBy>Tâm Thanh</cp:lastModifiedBy>
  <cp:revision>43</cp:revision>
  <dcterms:created xsi:type="dcterms:W3CDTF">2026-05-02T23:07:41Z</dcterms:created>
  <dcterms:modified xsi:type="dcterms:W3CDTF">2026-10-14T08:02:18Z</dcterms:modified>
</cp:coreProperties>
</file>